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290" r:id="rId3"/>
    <p:sldId id="287" r:id="rId4"/>
    <p:sldId id="288" r:id="rId5"/>
    <p:sldId id="289" r:id="rId6"/>
    <p:sldId id="277" r:id="rId7"/>
    <p:sldId id="261" r:id="rId8"/>
    <p:sldId id="263" r:id="rId9"/>
    <p:sldId id="265" r:id="rId10"/>
    <p:sldId id="278" r:id="rId11"/>
    <p:sldId id="279" r:id="rId12"/>
    <p:sldId id="280" r:id="rId13"/>
    <p:sldId id="271" r:id="rId14"/>
    <p:sldId id="272" r:id="rId15"/>
    <p:sldId id="262" r:id="rId16"/>
    <p:sldId id="266" r:id="rId17"/>
    <p:sldId id="270" r:id="rId18"/>
    <p:sldId id="267" r:id="rId19"/>
    <p:sldId id="273" r:id="rId20"/>
    <p:sldId id="274" r:id="rId21"/>
    <p:sldId id="275" r:id="rId22"/>
    <p:sldId id="268" r:id="rId23"/>
    <p:sldId id="269" r:id="rId24"/>
    <p:sldId id="276" r:id="rId25"/>
    <p:sldId id="281" r:id="rId26"/>
    <p:sldId id="258" r:id="rId27"/>
    <p:sldId id="259" r:id="rId28"/>
    <p:sldId id="260" r:id="rId29"/>
    <p:sldId id="282" r:id="rId30"/>
    <p:sldId id="283" r:id="rId31"/>
    <p:sldId id="284" r:id="rId32"/>
    <p:sldId id="285" r:id="rId33"/>
    <p:sldId id="286" r:id="rId34"/>
    <p:sldId id="291" r:id="rId35"/>
    <p:sldId id="292" r:id="rId36"/>
    <p:sldId id="293" r:id="rId37"/>
    <p:sldId id="294" r:id="rId38"/>
    <p:sldId id="295" r:id="rId39"/>
    <p:sldId id="296" r:id="rId40"/>
    <p:sldId id="299" r:id="rId41"/>
    <p:sldId id="297" r:id="rId4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65" d="100"/>
          <a:sy n="65" d="100"/>
        </p:scale>
        <p:origin x="96"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_rels/data1.xml.rels><?xml version="1.0" encoding="UTF-8" standalone="yes"?>
<Relationships xmlns="http://schemas.openxmlformats.org/package/2006/relationships"><Relationship Id="rId2" Type="http://schemas.openxmlformats.org/officeDocument/2006/relationships/hyperlink" Target="mailto:info@artedamangiare.it" TargetMode="External"/><Relationship Id="rId1" Type="http://schemas.openxmlformats.org/officeDocument/2006/relationships/hyperlink" Target="http://www.artedamangiare.it/" TargetMode="External"/></Relationships>
</file>

<file path=ppt/diagrams/_rels/drawing1.xml.rels><?xml version="1.0" encoding="UTF-8" standalone="yes"?>
<Relationships xmlns="http://schemas.openxmlformats.org/package/2006/relationships"><Relationship Id="rId2" Type="http://schemas.openxmlformats.org/officeDocument/2006/relationships/hyperlink" Target="mailto:info@artedamangiare.it" TargetMode="External"/><Relationship Id="rId1" Type="http://schemas.openxmlformats.org/officeDocument/2006/relationships/hyperlink" Target="http://www.artedamangiare.it/"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85C83E-6A82-4BC1-8285-BA8DEBC36188}"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3BB0D04A-692A-4692-9B0F-FF492C75A90C}">
      <dgm:prSet/>
      <dgm:spPr/>
      <dgm:t>
        <a:bodyPr/>
        <a:lstStyle/>
        <a:p>
          <a:endParaRPr lang="en-US" dirty="0"/>
        </a:p>
      </dgm:t>
    </dgm:pt>
    <dgm:pt modelId="{D704A58E-324C-4C75-85FF-79D346053E80}" type="parTrans" cxnId="{2FA35AC8-9DE7-439E-AB8A-D329ECFC6D58}">
      <dgm:prSet/>
      <dgm:spPr/>
      <dgm:t>
        <a:bodyPr/>
        <a:lstStyle/>
        <a:p>
          <a:endParaRPr lang="en-US"/>
        </a:p>
      </dgm:t>
    </dgm:pt>
    <dgm:pt modelId="{30C6BB01-ABF2-4346-A50C-04CD5B6248A7}" type="sibTrans" cxnId="{2FA35AC8-9DE7-439E-AB8A-D329ECFC6D58}">
      <dgm:prSet/>
      <dgm:spPr/>
      <dgm:t>
        <a:bodyPr/>
        <a:lstStyle/>
        <a:p>
          <a:endParaRPr lang="en-US"/>
        </a:p>
      </dgm:t>
    </dgm:pt>
    <dgm:pt modelId="{2BCF6ABF-F3CE-4AA0-978C-666F5B1D50B9}">
      <dgm:prSet/>
      <dgm:spPr/>
      <dgm:t>
        <a:bodyPr/>
        <a:lstStyle/>
        <a:p>
          <a:r>
            <a:rPr lang="it-IT">
              <a:hlinkClick xmlns:r="http://schemas.openxmlformats.org/officeDocument/2006/relationships" r:id="rId1"/>
            </a:rPr>
            <a:t>www.artedamangiare.it</a:t>
          </a:r>
          <a:endParaRPr lang="en-US"/>
        </a:p>
      </dgm:t>
    </dgm:pt>
    <dgm:pt modelId="{37292E68-9600-4696-BEC6-108AD52E5609}" type="parTrans" cxnId="{E7EE8453-3673-4A93-B6E9-4ADCDFF009D4}">
      <dgm:prSet/>
      <dgm:spPr/>
      <dgm:t>
        <a:bodyPr/>
        <a:lstStyle/>
        <a:p>
          <a:endParaRPr lang="en-US"/>
        </a:p>
      </dgm:t>
    </dgm:pt>
    <dgm:pt modelId="{5C55EC2A-CCBA-4B1F-AA2F-6F6DED46FF96}" type="sibTrans" cxnId="{E7EE8453-3673-4A93-B6E9-4ADCDFF009D4}">
      <dgm:prSet/>
      <dgm:spPr/>
      <dgm:t>
        <a:bodyPr/>
        <a:lstStyle/>
        <a:p>
          <a:endParaRPr lang="en-US"/>
        </a:p>
      </dgm:t>
    </dgm:pt>
    <dgm:pt modelId="{69C8C46F-F5AC-4EE3-911C-4A8D8B7D3E7A}">
      <dgm:prSet/>
      <dgm:spPr/>
      <dgm:t>
        <a:bodyPr/>
        <a:lstStyle/>
        <a:p>
          <a:r>
            <a:rPr lang="it-IT">
              <a:hlinkClick xmlns:r="http://schemas.openxmlformats.org/officeDocument/2006/relationships" r:id="rId2"/>
            </a:rPr>
            <a:t>info@artedamangiare.it</a:t>
          </a:r>
          <a:endParaRPr lang="en-US"/>
        </a:p>
      </dgm:t>
    </dgm:pt>
    <dgm:pt modelId="{CED25DBE-961F-463A-B25C-EB74BC99AB33}" type="parTrans" cxnId="{EEE18D8B-4EE5-4932-BB1A-6F3B826E32FE}">
      <dgm:prSet/>
      <dgm:spPr/>
      <dgm:t>
        <a:bodyPr/>
        <a:lstStyle/>
        <a:p>
          <a:endParaRPr lang="en-US"/>
        </a:p>
      </dgm:t>
    </dgm:pt>
    <dgm:pt modelId="{706F235F-A661-478F-BEEF-802DF0D6DF96}" type="sibTrans" cxnId="{EEE18D8B-4EE5-4932-BB1A-6F3B826E32FE}">
      <dgm:prSet/>
      <dgm:spPr/>
      <dgm:t>
        <a:bodyPr/>
        <a:lstStyle/>
        <a:p>
          <a:endParaRPr lang="en-US"/>
        </a:p>
      </dgm:t>
    </dgm:pt>
    <dgm:pt modelId="{9A51B9CD-2725-4A86-8EE7-53786E810185}">
      <dgm:prSet/>
      <dgm:spPr/>
      <dgm:t>
        <a:bodyPr/>
        <a:lstStyle/>
        <a:p>
          <a:r>
            <a:rPr lang="it-IT"/>
            <a:t>Ornella Piluso: 392 399 8216</a:t>
          </a:r>
          <a:endParaRPr lang="en-US"/>
        </a:p>
      </dgm:t>
    </dgm:pt>
    <dgm:pt modelId="{1477D056-9A75-4AEE-96D6-B39DA627D37A}" type="parTrans" cxnId="{5AE3C35E-AF1C-4F9D-B02A-6FCFE70A9707}">
      <dgm:prSet/>
      <dgm:spPr/>
      <dgm:t>
        <a:bodyPr/>
        <a:lstStyle/>
        <a:p>
          <a:endParaRPr lang="en-US"/>
        </a:p>
      </dgm:t>
    </dgm:pt>
    <dgm:pt modelId="{0C0A40B8-A88F-4D8F-AB4F-7645860D1B5A}" type="sibTrans" cxnId="{5AE3C35E-AF1C-4F9D-B02A-6FCFE70A9707}">
      <dgm:prSet/>
      <dgm:spPr/>
      <dgm:t>
        <a:bodyPr/>
        <a:lstStyle/>
        <a:p>
          <a:endParaRPr lang="en-US"/>
        </a:p>
      </dgm:t>
    </dgm:pt>
    <dgm:pt modelId="{88E97DE2-0DBC-4F40-A278-84327A65375D}">
      <dgm:prSet/>
      <dgm:spPr/>
      <dgm:t>
        <a:bodyPr/>
        <a:lstStyle/>
        <a:p>
          <a:r>
            <a:rPr lang="it-IT"/>
            <a:t>Monica Scardecchia: 340 3406871</a:t>
          </a:r>
          <a:endParaRPr lang="en-US"/>
        </a:p>
      </dgm:t>
    </dgm:pt>
    <dgm:pt modelId="{640595E3-9D2E-4B57-B847-375AACF0EB8D}" type="parTrans" cxnId="{6DD144E1-B214-48AE-B388-90B2E131EC19}">
      <dgm:prSet/>
      <dgm:spPr/>
      <dgm:t>
        <a:bodyPr/>
        <a:lstStyle/>
        <a:p>
          <a:endParaRPr lang="en-US"/>
        </a:p>
      </dgm:t>
    </dgm:pt>
    <dgm:pt modelId="{FF857472-FD86-4AB8-B4BE-3454F9B033ED}" type="sibTrans" cxnId="{6DD144E1-B214-48AE-B388-90B2E131EC19}">
      <dgm:prSet/>
      <dgm:spPr/>
      <dgm:t>
        <a:bodyPr/>
        <a:lstStyle/>
        <a:p>
          <a:endParaRPr lang="en-US"/>
        </a:p>
      </dgm:t>
    </dgm:pt>
    <dgm:pt modelId="{27F0E741-845A-4C7B-962C-E372BAB33CDE}" type="pres">
      <dgm:prSet presAssocID="{2785C83E-6A82-4BC1-8285-BA8DEBC36188}" presName="vert0" presStyleCnt="0">
        <dgm:presLayoutVars>
          <dgm:dir/>
          <dgm:animOne val="branch"/>
          <dgm:animLvl val="lvl"/>
        </dgm:presLayoutVars>
      </dgm:prSet>
      <dgm:spPr/>
    </dgm:pt>
    <dgm:pt modelId="{A7D7A692-7A2F-449F-B24D-0285FB03CBD8}" type="pres">
      <dgm:prSet presAssocID="{3BB0D04A-692A-4692-9B0F-FF492C75A90C}" presName="thickLine" presStyleLbl="alignNode1" presStyleIdx="0" presStyleCnt="5"/>
      <dgm:spPr/>
    </dgm:pt>
    <dgm:pt modelId="{EF878327-FBB5-4A49-A4A4-E49BEC26439F}" type="pres">
      <dgm:prSet presAssocID="{3BB0D04A-692A-4692-9B0F-FF492C75A90C}" presName="horz1" presStyleCnt="0"/>
      <dgm:spPr/>
    </dgm:pt>
    <dgm:pt modelId="{71536B02-6876-4189-924D-A9F07C04BC49}" type="pres">
      <dgm:prSet presAssocID="{3BB0D04A-692A-4692-9B0F-FF492C75A90C}" presName="tx1" presStyleLbl="revTx" presStyleIdx="0" presStyleCnt="5"/>
      <dgm:spPr/>
    </dgm:pt>
    <dgm:pt modelId="{7019F74E-03D6-4724-9D46-718ACACE6381}" type="pres">
      <dgm:prSet presAssocID="{3BB0D04A-692A-4692-9B0F-FF492C75A90C}" presName="vert1" presStyleCnt="0"/>
      <dgm:spPr/>
    </dgm:pt>
    <dgm:pt modelId="{8F706049-11E3-488C-A4A6-AEF3414F3AC9}" type="pres">
      <dgm:prSet presAssocID="{2BCF6ABF-F3CE-4AA0-978C-666F5B1D50B9}" presName="thickLine" presStyleLbl="alignNode1" presStyleIdx="1" presStyleCnt="5"/>
      <dgm:spPr/>
    </dgm:pt>
    <dgm:pt modelId="{5B7E51DA-B357-4953-8699-42CABDEB0F3E}" type="pres">
      <dgm:prSet presAssocID="{2BCF6ABF-F3CE-4AA0-978C-666F5B1D50B9}" presName="horz1" presStyleCnt="0"/>
      <dgm:spPr/>
    </dgm:pt>
    <dgm:pt modelId="{790EAC38-4FF0-4A81-9728-A86F0C8577E4}" type="pres">
      <dgm:prSet presAssocID="{2BCF6ABF-F3CE-4AA0-978C-666F5B1D50B9}" presName="tx1" presStyleLbl="revTx" presStyleIdx="1" presStyleCnt="5"/>
      <dgm:spPr/>
    </dgm:pt>
    <dgm:pt modelId="{3EF0FA04-9DF5-470F-9CA4-2C21D35E585F}" type="pres">
      <dgm:prSet presAssocID="{2BCF6ABF-F3CE-4AA0-978C-666F5B1D50B9}" presName="vert1" presStyleCnt="0"/>
      <dgm:spPr/>
    </dgm:pt>
    <dgm:pt modelId="{ABA820DE-C1AE-4FB8-A1AF-2329FE4AAFDD}" type="pres">
      <dgm:prSet presAssocID="{69C8C46F-F5AC-4EE3-911C-4A8D8B7D3E7A}" presName="thickLine" presStyleLbl="alignNode1" presStyleIdx="2" presStyleCnt="5"/>
      <dgm:spPr/>
    </dgm:pt>
    <dgm:pt modelId="{41C99ACD-7D04-4308-893A-8AF69EA2AD5D}" type="pres">
      <dgm:prSet presAssocID="{69C8C46F-F5AC-4EE3-911C-4A8D8B7D3E7A}" presName="horz1" presStyleCnt="0"/>
      <dgm:spPr/>
    </dgm:pt>
    <dgm:pt modelId="{7D95ACBC-389B-4685-A078-671C24731610}" type="pres">
      <dgm:prSet presAssocID="{69C8C46F-F5AC-4EE3-911C-4A8D8B7D3E7A}" presName="tx1" presStyleLbl="revTx" presStyleIdx="2" presStyleCnt="5"/>
      <dgm:spPr/>
    </dgm:pt>
    <dgm:pt modelId="{A928CC20-EB44-43FA-9AEA-D96643A67F90}" type="pres">
      <dgm:prSet presAssocID="{69C8C46F-F5AC-4EE3-911C-4A8D8B7D3E7A}" presName="vert1" presStyleCnt="0"/>
      <dgm:spPr/>
    </dgm:pt>
    <dgm:pt modelId="{0E046C27-D2D8-4A25-AB02-2915A8CBD2D2}" type="pres">
      <dgm:prSet presAssocID="{9A51B9CD-2725-4A86-8EE7-53786E810185}" presName="thickLine" presStyleLbl="alignNode1" presStyleIdx="3" presStyleCnt="5"/>
      <dgm:spPr/>
    </dgm:pt>
    <dgm:pt modelId="{5226FC4E-73E2-42CD-9891-537C6E350BF8}" type="pres">
      <dgm:prSet presAssocID="{9A51B9CD-2725-4A86-8EE7-53786E810185}" presName="horz1" presStyleCnt="0"/>
      <dgm:spPr/>
    </dgm:pt>
    <dgm:pt modelId="{9BAEE2E9-0B5C-4A10-902F-7D28718C4490}" type="pres">
      <dgm:prSet presAssocID="{9A51B9CD-2725-4A86-8EE7-53786E810185}" presName="tx1" presStyleLbl="revTx" presStyleIdx="3" presStyleCnt="5"/>
      <dgm:spPr/>
    </dgm:pt>
    <dgm:pt modelId="{89360133-7A27-403C-8247-35F6B6058230}" type="pres">
      <dgm:prSet presAssocID="{9A51B9CD-2725-4A86-8EE7-53786E810185}" presName="vert1" presStyleCnt="0"/>
      <dgm:spPr/>
    </dgm:pt>
    <dgm:pt modelId="{D8ABC6AD-121D-41B2-BE03-50BF679B2CA7}" type="pres">
      <dgm:prSet presAssocID="{88E97DE2-0DBC-4F40-A278-84327A65375D}" presName="thickLine" presStyleLbl="alignNode1" presStyleIdx="4" presStyleCnt="5"/>
      <dgm:spPr/>
    </dgm:pt>
    <dgm:pt modelId="{1203F2BA-8174-4690-890B-D61E4611E95E}" type="pres">
      <dgm:prSet presAssocID="{88E97DE2-0DBC-4F40-A278-84327A65375D}" presName="horz1" presStyleCnt="0"/>
      <dgm:spPr/>
    </dgm:pt>
    <dgm:pt modelId="{FED67409-6A54-4C53-8670-9FBCF6011C9C}" type="pres">
      <dgm:prSet presAssocID="{88E97DE2-0DBC-4F40-A278-84327A65375D}" presName="tx1" presStyleLbl="revTx" presStyleIdx="4" presStyleCnt="5"/>
      <dgm:spPr/>
    </dgm:pt>
    <dgm:pt modelId="{531656CF-F61D-469F-903E-4DAAEFD8B772}" type="pres">
      <dgm:prSet presAssocID="{88E97DE2-0DBC-4F40-A278-84327A65375D}" presName="vert1" presStyleCnt="0"/>
      <dgm:spPr/>
    </dgm:pt>
  </dgm:ptLst>
  <dgm:cxnLst>
    <dgm:cxn modelId="{56247D02-FC5C-43E6-87D4-C45A893A0CE8}" type="presOf" srcId="{2785C83E-6A82-4BC1-8285-BA8DEBC36188}" destId="{27F0E741-845A-4C7B-962C-E372BAB33CDE}" srcOrd="0" destOrd="0" presId="urn:microsoft.com/office/officeart/2008/layout/LinedList"/>
    <dgm:cxn modelId="{11453026-67D3-4D15-9BFC-4D555DA58617}" type="presOf" srcId="{2BCF6ABF-F3CE-4AA0-978C-666F5B1D50B9}" destId="{790EAC38-4FF0-4A81-9728-A86F0C8577E4}" srcOrd="0" destOrd="0" presId="urn:microsoft.com/office/officeart/2008/layout/LinedList"/>
    <dgm:cxn modelId="{ADFEC65B-DC12-4AB8-B050-484F278D27F9}" type="presOf" srcId="{3BB0D04A-692A-4692-9B0F-FF492C75A90C}" destId="{71536B02-6876-4189-924D-A9F07C04BC49}" srcOrd="0" destOrd="0" presId="urn:microsoft.com/office/officeart/2008/layout/LinedList"/>
    <dgm:cxn modelId="{5AE3C35E-AF1C-4F9D-B02A-6FCFE70A9707}" srcId="{2785C83E-6A82-4BC1-8285-BA8DEBC36188}" destId="{9A51B9CD-2725-4A86-8EE7-53786E810185}" srcOrd="3" destOrd="0" parTransId="{1477D056-9A75-4AEE-96D6-B39DA627D37A}" sibTransId="{0C0A40B8-A88F-4D8F-AB4F-7645860D1B5A}"/>
    <dgm:cxn modelId="{E7EE8453-3673-4A93-B6E9-4ADCDFF009D4}" srcId="{2785C83E-6A82-4BC1-8285-BA8DEBC36188}" destId="{2BCF6ABF-F3CE-4AA0-978C-666F5B1D50B9}" srcOrd="1" destOrd="0" parTransId="{37292E68-9600-4696-BEC6-108AD52E5609}" sibTransId="{5C55EC2A-CCBA-4B1F-AA2F-6F6DED46FF96}"/>
    <dgm:cxn modelId="{5161F453-B890-4054-BC9C-E6CEFFB3EBCD}" type="presOf" srcId="{88E97DE2-0DBC-4F40-A278-84327A65375D}" destId="{FED67409-6A54-4C53-8670-9FBCF6011C9C}" srcOrd="0" destOrd="0" presId="urn:microsoft.com/office/officeart/2008/layout/LinedList"/>
    <dgm:cxn modelId="{41195C7B-9F60-4716-9C14-1E9FFAD3B5A0}" type="presOf" srcId="{9A51B9CD-2725-4A86-8EE7-53786E810185}" destId="{9BAEE2E9-0B5C-4A10-902F-7D28718C4490}" srcOrd="0" destOrd="0" presId="urn:microsoft.com/office/officeart/2008/layout/LinedList"/>
    <dgm:cxn modelId="{EEE18D8B-4EE5-4932-BB1A-6F3B826E32FE}" srcId="{2785C83E-6A82-4BC1-8285-BA8DEBC36188}" destId="{69C8C46F-F5AC-4EE3-911C-4A8D8B7D3E7A}" srcOrd="2" destOrd="0" parTransId="{CED25DBE-961F-463A-B25C-EB74BC99AB33}" sibTransId="{706F235F-A661-478F-BEEF-802DF0D6DF96}"/>
    <dgm:cxn modelId="{261EEBC4-8772-4DE8-A07B-772C2AFB594D}" type="presOf" srcId="{69C8C46F-F5AC-4EE3-911C-4A8D8B7D3E7A}" destId="{7D95ACBC-389B-4685-A078-671C24731610}" srcOrd="0" destOrd="0" presId="urn:microsoft.com/office/officeart/2008/layout/LinedList"/>
    <dgm:cxn modelId="{2FA35AC8-9DE7-439E-AB8A-D329ECFC6D58}" srcId="{2785C83E-6A82-4BC1-8285-BA8DEBC36188}" destId="{3BB0D04A-692A-4692-9B0F-FF492C75A90C}" srcOrd="0" destOrd="0" parTransId="{D704A58E-324C-4C75-85FF-79D346053E80}" sibTransId="{30C6BB01-ABF2-4346-A50C-04CD5B6248A7}"/>
    <dgm:cxn modelId="{6DD144E1-B214-48AE-B388-90B2E131EC19}" srcId="{2785C83E-6A82-4BC1-8285-BA8DEBC36188}" destId="{88E97DE2-0DBC-4F40-A278-84327A65375D}" srcOrd="4" destOrd="0" parTransId="{640595E3-9D2E-4B57-B847-375AACF0EB8D}" sibTransId="{FF857472-FD86-4AB8-B4BE-3454F9B033ED}"/>
    <dgm:cxn modelId="{ABF023C0-FE44-48AE-9826-FFEC731EDA92}" type="presParOf" srcId="{27F0E741-845A-4C7B-962C-E372BAB33CDE}" destId="{A7D7A692-7A2F-449F-B24D-0285FB03CBD8}" srcOrd="0" destOrd="0" presId="urn:microsoft.com/office/officeart/2008/layout/LinedList"/>
    <dgm:cxn modelId="{C0B6BF12-B29A-44CD-9FFE-007D07CEB56A}" type="presParOf" srcId="{27F0E741-845A-4C7B-962C-E372BAB33CDE}" destId="{EF878327-FBB5-4A49-A4A4-E49BEC26439F}" srcOrd="1" destOrd="0" presId="urn:microsoft.com/office/officeart/2008/layout/LinedList"/>
    <dgm:cxn modelId="{6BCB7ED9-549E-4384-9B8E-1F7C36BA2637}" type="presParOf" srcId="{EF878327-FBB5-4A49-A4A4-E49BEC26439F}" destId="{71536B02-6876-4189-924D-A9F07C04BC49}" srcOrd="0" destOrd="0" presId="urn:microsoft.com/office/officeart/2008/layout/LinedList"/>
    <dgm:cxn modelId="{4A314C4F-5A1A-4F51-9CF6-3E9C08A0FD8B}" type="presParOf" srcId="{EF878327-FBB5-4A49-A4A4-E49BEC26439F}" destId="{7019F74E-03D6-4724-9D46-718ACACE6381}" srcOrd="1" destOrd="0" presId="urn:microsoft.com/office/officeart/2008/layout/LinedList"/>
    <dgm:cxn modelId="{1418CC62-1189-44E4-A45E-FE8D3F2933E1}" type="presParOf" srcId="{27F0E741-845A-4C7B-962C-E372BAB33CDE}" destId="{8F706049-11E3-488C-A4A6-AEF3414F3AC9}" srcOrd="2" destOrd="0" presId="urn:microsoft.com/office/officeart/2008/layout/LinedList"/>
    <dgm:cxn modelId="{10E85006-562E-429D-966A-A33506295CAD}" type="presParOf" srcId="{27F0E741-845A-4C7B-962C-E372BAB33CDE}" destId="{5B7E51DA-B357-4953-8699-42CABDEB0F3E}" srcOrd="3" destOrd="0" presId="urn:microsoft.com/office/officeart/2008/layout/LinedList"/>
    <dgm:cxn modelId="{F80DAAA1-E9C5-4C59-88D0-5C3926FAA139}" type="presParOf" srcId="{5B7E51DA-B357-4953-8699-42CABDEB0F3E}" destId="{790EAC38-4FF0-4A81-9728-A86F0C8577E4}" srcOrd="0" destOrd="0" presId="urn:microsoft.com/office/officeart/2008/layout/LinedList"/>
    <dgm:cxn modelId="{72176CF1-027B-41EA-BC82-87BA689B661B}" type="presParOf" srcId="{5B7E51DA-B357-4953-8699-42CABDEB0F3E}" destId="{3EF0FA04-9DF5-470F-9CA4-2C21D35E585F}" srcOrd="1" destOrd="0" presId="urn:microsoft.com/office/officeart/2008/layout/LinedList"/>
    <dgm:cxn modelId="{38F1FE60-8F40-473E-ACD4-648E41922E7C}" type="presParOf" srcId="{27F0E741-845A-4C7B-962C-E372BAB33CDE}" destId="{ABA820DE-C1AE-4FB8-A1AF-2329FE4AAFDD}" srcOrd="4" destOrd="0" presId="urn:microsoft.com/office/officeart/2008/layout/LinedList"/>
    <dgm:cxn modelId="{D0ABAEF7-EEE9-4303-9EEF-C2AE441DC48D}" type="presParOf" srcId="{27F0E741-845A-4C7B-962C-E372BAB33CDE}" destId="{41C99ACD-7D04-4308-893A-8AF69EA2AD5D}" srcOrd="5" destOrd="0" presId="urn:microsoft.com/office/officeart/2008/layout/LinedList"/>
    <dgm:cxn modelId="{BC11973C-D1BB-4FFF-8D4D-EF8A9E49BCF0}" type="presParOf" srcId="{41C99ACD-7D04-4308-893A-8AF69EA2AD5D}" destId="{7D95ACBC-389B-4685-A078-671C24731610}" srcOrd="0" destOrd="0" presId="urn:microsoft.com/office/officeart/2008/layout/LinedList"/>
    <dgm:cxn modelId="{A4C38E6A-2BAA-40B2-8CB7-9647DEC03F75}" type="presParOf" srcId="{41C99ACD-7D04-4308-893A-8AF69EA2AD5D}" destId="{A928CC20-EB44-43FA-9AEA-D96643A67F90}" srcOrd="1" destOrd="0" presId="urn:microsoft.com/office/officeart/2008/layout/LinedList"/>
    <dgm:cxn modelId="{904DDCBE-A491-4310-8D0D-E7248723C782}" type="presParOf" srcId="{27F0E741-845A-4C7B-962C-E372BAB33CDE}" destId="{0E046C27-D2D8-4A25-AB02-2915A8CBD2D2}" srcOrd="6" destOrd="0" presId="urn:microsoft.com/office/officeart/2008/layout/LinedList"/>
    <dgm:cxn modelId="{0DE78FF2-4101-493B-8EDD-7C181B2811E2}" type="presParOf" srcId="{27F0E741-845A-4C7B-962C-E372BAB33CDE}" destId="{5226FC4E-73E2-42CD-9891-537C6E350BF8}" srcOrd="7" destOrd="0" presId="urn:microsoft.com/office/officeart/2008/layout/LinedList"/>
    <dgm:cxn modelId="{5147ED29-2D1D-42BE-ABDC-4D6B33DB7EC0}" type="presParOf" srcId="{5226FC4E-73E2-42CD-9891-537C6E350BF8}" destId="{9BAEE2E9-0B5C-4A10-902F-7D28718C4490}" srcOrd="0" destOrd="0" presId="urn:microsoft.com/office/officeart/2008/layout/LinedList"/>
    <dgm:cxn modelId="{42FF5DD4-61B4-43D9-BDC4-409C2A6EED70}" type="presParOf" srcId="{5226FC4E-73E2-42CD-9891-537C6E350BF8}" destId="{89360133-7A27-403C-8247-35F6B6058230}" srcOrd="1" destOrd="0" presId="urn:microsoft.com/office/officeart/2008/layout/LinedList"/>
    <dgm:cxn modelId="{1227637B-5D45-4479-9C32-8F156D7A626F}" type="presParOf" srcId="{27F0E741-845A-4C7B-962C-E372BAB33CDE}" destId="{D8ABC6AD-121D-41B2-BE03-50BF679B2CA7}" srcOrd="8" destOrd="0" presId="urn:microsoft.com/office/officeart/2008/layout/LinedList"/>
    <dgm:cxn modelId="{2975411F-D296-45FC-A466-BEB7A7D4B6A1}" type="presParOf" srcId="{27F0E741-845A-4C7B-962C-E372BAB33CDE}" destId="{1203F2BA-8174-4690-890B-D61E4611E95E}" srcOrd="9" destOrd="0" presId="urn:microsoft.com/office/officeart/2008/layout/LinedList"/>
    <dgm:cxn modelId="{5F42BB27-6BC8-4579-9225-2626BE0122BA}" type="presParOf" srcId="{1203F2BA-8174-4690-890B-D61E4611E95E}" destId="{FED67409-6A54-4C53-8670-9FBCF6011C9C}" srcOrd="0" destOrd="0" presId="urn:microsoft.com/office/officeart/2008/layout/LinedList"/>
    <dgm:cxn modelId="{D0CEBBB7-1AEA-4AA1-AF8C-013DCF69DFCC}" type="presParOf" srcId="{1203F2BA-8174-4690-890B-D61E4611E95E}" destId="{531656CF-F61D-469F-903E-4DAAEFD8B77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D7A692-7A2F-449F-B24D-0285FB03CBD8}">
      <dsp:nvSpPr>
        <dsp:cNvPr id="0" name=""/>
        <dsp:cNvSpPr/>
      </dsp:nvSpPr>
      <dsp:spPr>
        <a:xfrm>
          <a:off x="0" y="675"/>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536B02-6876-4189-924D-A9F07C04BC49}">
      <dsp:nvSpPr>
        <dsp:cNvPr id="0" name=""/>
        <dsp:cNvSpPr/>
      </dsp:nvSpPr>
      <dsp:spPr>
        <a:xfrm>
          <a:off x="0" y="675"/>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endParaRPr lang="en-US" sz="3700" kern="1200" dirty="0"/>
        </a:p>
      </dsp:txBody>
      <dsp:txXfrm>
        <a:off x="0" y="675"/>
        <a:ext cx="6900512" cy="1106957"/>
      </dsp:txXfrm>
    </dsp:sp>
    <dsp:sp modelId="{8F706049-11E3-488C-A4A6-AEF3414F3AC9}">
      <dsp:nvSpPr>
        <dsp:cNvPr id="0" name=""/>
        <dsp:cNvSpPr/>
      </dsp:nvSpPr>
      <dsp:spPr>
        <a:xfrm>
          <a:off x="0" y="1107633"/>
          <a:ext cx="690051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0EAC38-4FF0-4A81-9728-A86F0C8577E4}">
      <dsp:nvSpPr>
        <dsp:cNvPr id="0" name=""/>
        <dsp:cNvSpPr/>
      </dsp:nvSpPr>
      <dsp:spPr>
        <a:xfrm>
          <a:off x="0" y="1107633"/>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it-IT" sz="3700" kern="1200">
              <a:hlinkClick xmlns:r="http://schemas.openxmlformats.org/officeDocument/2006/relationships" r:id="rId1"/>
            </a:rPr>
            <a:t>www.artedamangiare.it</a:t>
          </a:r>
          <a:endParaRPr lang="en-US" sz="3700" kern="1200"/>
        </a:p>
      </dsp:txBody>
      <dsp:txXfrm>
        <a:off x="0" y="1107633"/>
        <a:ext cx="6900512" cy="1106957"/>
      </dsp:txXfrm>
    </dsp:sp>
    <dsp:sp modelId="{ABA820DE-C1AE-4FB8-A1AF-2329FE4AAFDD}">
      <dsp:nvSpPr>
        <dsp:cNvPr id="0" name=""/>
        <dsp:cNvSpPr/>
      </dsp:nvSpPr>
      <dsp:spPr>
        <a:xfrm>
          <a:off x="0" y="2214591"/>
          <a:ext cx="6900512"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95ACBC-389B-4685-A078-671C24731610}">
      <dsp:nvSpPr>
        <dsp:cNvPr id="0" name=""/>
        <dsp:cNvSpPr/>
      </dsp:nvSpPr>
      <dsp:spPr>
        <a:xfrm>
          <a:off x="0" y="2214591"/>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it-IT" sz="3700" kern="1200">
              <a:hlinkClick xmlns:r="http://schemas.openxmlformats.org/officeDocument/2006/relationships" r:id="rId2"/>
            </a:rPr>
            <a:t>info@artedamangiare.it</a:t>
          </a:r>
          <a:endParaRPr lang="en-US" sz="3700" kern="1200"/>
        </a:p>
      </dsp:txBody>
      <dsp:txXfrm>
        <a:off x="0" y="2214591"/>
        <a:ext cx="6900512" cy="1106957"/>
      </dsp:txXfrm>
    </dsp:sp>
    <dsp:sp modelId="{0E046C27-D2D8-4A25-AB02-2915A8CBD2D2}">
      <dsp:nvSpPr>
        <dsp:cNvPr id="0" name=""/>
        <dsp:cNvSpPr/>
      </dsp:nvSpPr>
      <dsp:spPr>
        <a:xfrm>
          <a:off x="0" y="3321549"/>
          <a:ext cx="6900512"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AEE2E9-0B5C-4A10-902F-7D28718C4490}">
      <dsp:nvSpPr>
        <dsp:cNvPr id="0" name=""/>
        <dsp:cNvSpPr/>
      </dsp:nvSpPr>
      <dsp:spPr>
        <a:xfrm>
          <a:off x="0" y="3321549"/>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it-IT" sz="3700" kern="1200"/>
            <a:t>Ornella Piluso: 392 399 8216</a:t>
          </a:r>
          <a:endParaRPr lang="en-US" sz="3700" kern="1200"/>
        </a:p>
      </dsp:txBody>
      <dsp:txXfrm>
        <a:off x="0" y="3321549"/>
        <a:ext cx="6900512" cy="1106957"/>
      </dsp:txXfrm>
    </dsp:sp>
    <dsp:sp modelId="{D8ABC6AD-121D-41B2-BE03-50BF679B2CA7}">
      <dsp:nvSpPr>
        <dsp:cNvPr id="0" name=""/>
        <dsp:cNvSpPr/>
      </dsp:nvSpPr>
      <dsp:spPr>
        <a:xfrm>
          <a:off x="0" y="4428507"/>
          <a:ext cx="6900512"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D67409-6A54-4C53-8670-9FBCF6011C9C}">
      <dsp:nvSpPr>
        <dsp:cNvPr id="0" name=""/>
        <dsp:cNvSpPr/>
      </dsp:nvSpPr>
      <dsp:spPr>
        <a:xfrm>
          <a:off x="0" y="4428507"/>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it-IT" sz="3700" kern="1200"/>
            <a:t>Monica Scardecchia: 340 3406871</a:t>
          </a:r>
          <a:endParaRPr lang="en-US" sz="3700" kern="1200"/>
        </a:p>
      </dsp:txBody>
      <dsp:txXfrm>
        <a:off x="0" y="4428507"/>
        <a:ext cx="6900512" cy="110695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4C82A9-B27C-4D5C-83F6-0CFAEC32E6FE}"/>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EC70DFA9-0FD8-411B-A38C-3F3A66D74F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89183D63-CB1D-43A7-85CA-F5622050E0B4}"/>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5" name="Segnaposto piè di pagina 4">
            <a:extLst>
              <a:ext uri="{FF2B5EF4-FFF2-40B4-BE49-F238E27FC236}">
                <a16:creationId xmlns:a16="http://schemas.microsoft.com/office/drawing/2014/main" id="{98CACD9E-4AC2-4057-AFD1-448A7171DF7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860A3CD-1959-42AA-AEBC-ED568C1628C7}"/>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3642564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A902FF-B09E-4172-B7AC-9E91CDD2CDBB}"/>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23E51B5A-B5F4-42C1-98EC-2BB2A60E007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D29785B-F0A2-415A-AFFB-4E1D933C8D6D}"/>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5" name="Segnaposto piè di pagina 4">
            <a:extLst>
              <a:ext uri="{FF2B5EF4-FFF2-40B4-BE49-F238E27FC236}">
                <a16:creationId xmlns:a16="http://schemas.microsoft.com/office/drawing/2014/main" id="{4BB76A0F-B98B-41BA-A29E-263522725BA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654179F-3A74-46E2-8968-954E19975307}"/>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745797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59A6243B-8EC6-449C-A94B-26346FC98B06}"/>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C32DB21-8536-4568-99FF-7DEC1F40CDF5}"/>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EA2D888-ED8E-423A-ABD7-32512B24D01B}"/>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5" name="Segnaposto piè di pagina 4">
            <a:extLst>
              <a:ext uri="{FF2B5EF4-FFF2-40B4-BE49-F238E27FC236}">
                <a16:creationId xmlns:a16="http://schemas.microsoft.com/office/drawing/2014/main" id="{1594331E-0DB4-4F35-B4A6-100085A13B3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42848BF-401C-4E7D-A1B5-E287CF3D4E34}"/>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1905590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575998-5D09-4022-B3BD-1902FD41464C}"/>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2017F10-2180-442C-AE56-CA434D3D60E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F5B2A29-35CA-474C-9489-95DFEEF61B5E}"/>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5" name="Segnaposto piè di pagina 4">
            <a:extLst>
              <a:ext uri="{FF2B5EF4-FFF2-40B4-BE49-F238E27FC236}">
                <a16:creationId xmlns:a16="http://schemas.microsoft.com/office/drawing/2014/main" id="{4B6B7AFC-C034-4CCE-8952-01E615AB488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0A97299-6CB9-4F3E-9C8C-4F667F4F72E8}"/>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3732659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0C6EB37-799F-40CB-82D7-162E2A605F25}"/>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2F6F100B-8382-48DD-AE18-14E2010147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834557E8-3CA2-4A3A-89F9-9059FA858B34}"/>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5" name="Segnaposto piè di pagina 4">
            <a:extLst>
              <a:ext uri="{FF2B5EF4-FFF2-40B4-BE49-F238E27FC236}">
                <a16:creationId xmlns:a16="http://schemas.microsoft.com/office/drawing/2014/main" id="{7C780772-BBDB-450F-9AEE-40EF1C61487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1664C4C-1807-4186-9F34-8C8799F85F89}"/>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232613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A54A30-F58C-4313-9F2F-6791623672EF}"/>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593071D-C9E8-41F5-8163-26C63C5EAE58}"/>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7CEE9605-6D2E-4774-92F6-3B422AA096AC}"/>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1A269EB-0EE6-402A-8240-DD0DBA3B4650}"/>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6" name="Segnaposto piè di pagina 5">
            <a:extLst>
              <a:ext uri="{FF2B5EF4-FFF2-40B4-BE49-F238E27FC236}">
                <a16:creationId xmlns:a16="http://schemas.microsoft.com/office/drawing/2014/main" id="{BB009689-891C-426E-8683-315D895386A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9F9DA313-623D-4DBB-85FD-21DD2AA32FD7}"/>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380408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B6EFC3-1664-4C11-9828-5D7C7B34D126}"/>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AF55E20-D342-4D27-B044-C13FE62982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305F255C-72B3-424C-9F78-36DDCFCB412D}"/>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4CFB217D-37B5-4726-9B50-5CE2DD0C42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B656AE88-9F37-4E03-B3C0-AF7E0062662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9EB08877-8EF1-40AF-B55E-319914F872B9}"/>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8" name="Segnaposto piè di pagina 7">
            <a:extLst>
              <a:ext uri="{FF2B5EF4-FFF2-40B4-BE49-F238E27FC236}">
                <a16:creationId xmlns:a16="http://schemas.microsoft.com/office/drawing/2014/main" id="{0EC04C46-107C-427A-BC7A-672C4B393655}"/>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E7B85723-80CD-47E5-8523-BE88E078D4F5}"/>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1440751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928F501-085F-4002-B449-459287442A67}"/>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892DE410-CD8A-4308-ABE3-0A6F420D04AF}"/>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4" name="Segnaposto piè di pagina 3">
            <a:extLst>
              <a:ext uri="{FF2B5EF4-FFF2-40B4-BE49-F238E27FC236}">
                <a16:creationId xmlns:a16="http://schemas.microsoft.com/office/drawing/2014/main" id="{43EE038E-D03E-4187-9345-EF92D0DBA1BE}"/>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DCEE6243-3781-434B-AF5A-9DC5D1C3B9B8}"/>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900818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47EF74C9-A147-42C2-B25D-C731E442A1F2}"/>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3" name="Segnaposto piè di pagina 2">
            <a:extLst>
              <a:ext uri="{FF2B5EF4-FFF2-40B4-BE49-F238E27FC236}">
                <a16:creationId xmlns:a16="http://schemas.microsoft.com/office/drawing/2014/main" id="{A3B46231-CEA6-4959-984F-82E769A4F1D1}"/>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1815B383-D1D7-487D-9713-362AC62FDEEF}"/>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3737277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67B274-0EAC-4635-ACA1-1C72A155D85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99A44DD-091D-4E49-A3EA-AFBE183C3E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A2853AAA-D1E5-4AF9-BB45-D88A78E869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38C683B-6B92-4CF0-9A67-6979174954F7}"/>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6" name="Segnaposto piè di pagina 5">
            <a:extLst>
              <a:ext uri="{FF2B5EF4-FFF2-40B4-BE49-F238E27FC236}">
                <a16:creationId xmlns:a16="http://schemas.microsoft.com/office/drawing/2014/main" id="{61A340CD-485F-470E-B45C-AF481E7AF8B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B2DB6FB-03BB-4746-8C40-6CA0D33E31F9}"/>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1391184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203FF8C-E01F-43CE-BDB6-BCF9A430F41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C54F8B62-1B69-496A-830B-516E28267C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CD0A592-5869-4476-95D8-9393BBA898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739B8F1-7A9C-44C8-AC01-F478AF32AF3E}"/>
              </a:ext>
            </a:extLst>
          </p:cNvPr>
          <p:cNvSpPr>
            <a:spLocks noGrp="1"/>
          </p:cNvSpPr>
          <p:nvPr>
            <p:ph type="dt" sz="half" idx="10"/>
          </p:nvPr>
        </p:nvSpPr>
        <p:spPr/>
        <p:txBody>
          <a:bodyPr/>
          <a:lstStyle/>
          <a:p>
            <a:fld id="{D65616DD-266B-4D0B-BC3A-C76DA7182E3F}" type="datetimeFigureOut">
              <a:rPr lang="it-IT" smtClean="0"/>
              <a:t>14/02/2022</a:t>
            </a:fld>
            <a:endParaRPr lang="it-IT"/>
          </a:p>
        </p:txBody>
      </p:sp>
      <p:sp>
        <p:nvSpPr>
          <p:cNvPr id="6" name="Segnaposto piè di pagina 5">
            <a:extLst>
              <a:ext uri="{FF2B5EF4-FFF2-40B4-BE49-F238E27FC236}">
                <a16:creationId xmlns:a16="http://schemas.microsoft.com/office/drawing/2014/main" id="{6A253CD8-F256-46D7-8DCE-A013914482E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3A8322E6-579B-489A-A0CA-DE43BA64AE4D}"/>
              </a:ext>
            </a:extLst>
          </p:cNvPr>
          <p:cNvSpPr>
            <a:spLocks noGrp="1"/>
          </p:cNvSpPr>
          <p:nvPr>
            <p:ph type="sldNum" sz="quarter" idx="12"/>
          </p:nvPr>
        </p:nvSpPr>
        <p:spPr/>
        <p:txBody>
          <a:bodyPr/>
          <a:lstStyle/>
          <a:p>
            <a:fld id="{ED88F2D6-A15D-480B-B520-EBC9F7E1BA2E}" type="slidenum">
              <a:rPr lang="it-IT" smtClean="0"/>
              <a:t>‹N›</a:t>
            </a:fld>
            <a:endParaRPr lang="it-IT"/>
          </a:p>
        </p:txBody>
      </p:sp>
    </p:spTree>
    <p:extLst>
      <p:ext uri="{BB962C8B-B14F-4D97-AF65-F5344CB8AC3E}">
        <p14:creationId xmlns:p14="http://schemas.microsoft.com/office/powerpoint/2010/main" val="744465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E20B1BBB-258E-4605-B2F6-C561507120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519F788D-E88B-4E41-BCE3-C47F8736BE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995B2A3-C1F8-4E95-A012-0C4F441AD5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5616DD-266B-4D0B-BC3A-C76DA7182E3F}" type="datetimeFigureOut">
              <a:rPr lang="it-IT" smtClean="0"/>
              <a:t>14/02/2022</a:t>
            </a:fld>
            <a:endParaRPr lang="it-IT"/>
          </a:p>
        </p:txBody>
      </p:sp>
      <p:sp>
        <p:nvSpPr>
          <p:cNvPr id="5" name="Segnaposto piè di pagina 4">
            <a:extLst>
              <a:ext uri="{FF2B5EF4-FFF2-40B4-BE49-F238E27FC236}">
                <a16:creationId xmlns:a16="http://schemas.microsoft.com/office/drawing/2014/main" id="{8D75036D-1732-448C-9836-3B621D75AA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3F8D8F91-9E9C-425A-A89F-FFCF97FA5D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88F2D6-A15D-480B-B520-EBC9F7E1BA2E}" type="slidenum">
              <a:rPr lang="it-IT" smtClean="0"/>
              <a:t>‹N›</a:t>
            </a:fld>
            <a:endParaRPr lang="it-IT"/>
          </a:p>
        </p:txBody>
      </p:sp>
    </p:spTree>
    <p:extLst>
      <p:ext uri="{BB962C8B-B14F-4D97-AF65-F5344CB8AC3E}">
        <p14:creationId xmlns:p14="http://schemas.microsoft.com/office/powerpoint/2010/main" val="12027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17">
            <a:extLst>
              <a:ext uri="{FF2B5EF4-FFF2-40B4-BE49-F238E27FC236}">
                <a16:creationId xmlns:a16="http://schemas.microsoft.com/office/drawing/2014/main" id="{5E52985E-2553-471E-82AA-5ED7A3298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3308" y="352931"/>
            <a:ext cx="11438793"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429F7B50-C72E-43E0-96D2-4529FA6F2B10}"/>
              </a:ext>
            </a:extLst>
          </p:cNvPr>
          <p:cNvSpPr>
            <a:spLocks noGrp="1"/>
          </p:cNvSpPr>
          <p:nvPr>
            <p:ph type="title"/>
          </p:nvPr>
        </p:nvSpPr>
        <p:spPr>
          <a:xfrm>
            <a:off x="649270" y="506727"/>
            <a:ext cx="3885141" cy="1526741"/>
          </a:xfrm>
        </p:spPr>
        <p:txBody>
          <a:bodyPr>
            <a:normAutofit/>
          </a:bodyPr>
          <a:lstStyle/>
          <a:p>
            <a:pPr algn="r"/>
            <a:r>
              <a:rPr lang="it-IT" sz="3000" dirty="0">
                <a:solidFill>
                  <a:schemeClr val="bg1"/>
                </a:solidFill>
              </a:rPr>
              <a:t>MAF – </a:t>
            </a:r>
            <a:br>
              <a:rPr lang="it-IT" sz="3000" dirty="0">
                <a:solidFill>
                  <a:schemeClr val="bg1"/>
                </a:solidFill>
              </a:rPr>
            </a:br>
            <a:r>
              <a:rPr lang="it-IT" sz="3000" dirty="0">
                <a:solidFill>
                  <a:schemeClr val="bg1"/>
                </a:solidFill>
              </a:rPr>
              <a:t>Museo Acqua Franca</a:t>
            </a:r>
          </a:p>
        </p:txBody>
      </p:sp>
      <p:cxnSp>
        <p:nvCxnSpPr>
          <p:cNvPr id="23" name="Straight Connector 19">
            <a:extLst>
              <a:ext uri="{FF2B5EF4-FFF2-40B4-BE49-F238E27FC236}">
                <a16:creationId xmlns:a16="http://schemas.microsoft.com/office/drawing/2014/main" id="{DAE3ABC6-4042-4293-A7DF-F01181363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739873" y="580963"/>
            <a:ext cx="0" cy="137160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sp>
        <p:nvSpPr>
          <p:cNvPr id="15" name="Content Placeholder 14">
            <a:extLst>
              <a:ext uri="{FF2B5EF4-FFF2-40B4-BE49-F238E27FC236}">
                <a16:creationId xmlns:a16="http://schemas.microsoft.com/office/drawing/2014/main" id="{316EC408-E147-4E26-9584-43818A42347D}"/>
              </a:ext>
            </a:extLst>
          </p:cNvPr>
          <p:cNvSpPr>
            <a:spLocks noGrp="1"/>
          </p:cNvSpPr>
          <p:nvPr>
            <p:ph idx="1"/>
          </p:nvPr>
        </p:nvSpPr>
        <p:spPr>
          <a:xfrm>
            <a:off x="4945336" y="506727"/>
            <a:ext cx="6609921" cy="1526741"/>
          </a:xfrm>
        </p:spPr>
        <p:txBody>
          <a:bodyPr anchor="ctr">
            <a:normAutofit/>
          </a:bodyPr>
          <a:lstStyle/>
          <a:p>
            <a:r>
              <a:rPr lang="en-US" sz="2200" dirty="0">
                <a:solidFill>
                  <a:schemeClr val="bg1"/>
                </a:solidFill>
              </a:rPr>
              <a:t>Un Progetto </a:t>
            </a:r>
            <a:r>
              <a:rPr lang="en-US" sz="2200" dirty="0" err="1">
                <a:solidFill>
                  <a:schemeClr val="bg1"/>
                </a:solidFill>
              </a:rPr>
              <a:t>dell’Associazione</a:t>
            </a:r>
            <a:r>
              <a:rPr lang="en-US" sz="2200" dirty="0">
                <a:solidFill>
                  <a:schemeClr val="bg1"/>
                </a:solidFill>
              </a:rPr>
              <a:t> </a:t>
            </a:r>
            <a:r>
              <a:rPr lang="en-US" sz="2200" dirty="0" err="1">
                <a:solidFill>
                  <a:schemeClr val="bg1"/>
                </a:solidFill>
              </a:rPr>
              <a:t>Culturale</a:t>
            </a:r>
            <a:r>
              <a:rPr lang="en-US" sz="2200" dirty="0">
                <a:solidFill>
                  <a:schemeClr val="bg1"/>
                </a:solidFill>
              </a:rPr>
              <a:t> e </a:t>
            </a:r>
            <a:r>
              <a:rPr lang="en-US" sz="2200" dirty="0" err="1">
                <a:solidFill>
                  <a:schemeClr val="bg1"/>
                </a:solidFill>
              </a:rPr>
              <a:t>Movimento</a:t>
            </a:r>
            <a:r>
              <a:rPr lang="en-US" sz="2200" dirty="0">
                <a:solidFill>
                  <a:schemeClr val="bg1"/>
                </a:solidFill>
              </a:rPr>
              <a:t> di </a:t>
            </a:r>
            <a:r>
              <a:rPr lang="en-US" sz="2200" dirty="0" err="1">
                <a:solidFill>
                  <a:schemeClr val="bg1"/>
                </a:solidFill>
              </a:rPr>
              <a:t>Pensiero</a:t>
            </a:r>
            <a:r>
              <a:rPr lang="en-US" sz="2200" dirty="0">
                <a:solidFill>
                  <a:schemeClr val="bg1"/>
                </a:solidFill>
              </a:rPr>
              <a:t> Arte da mangiare </a:t>
            </a:r>
            <a:r>
              <a:rPr lang="en-US" sz="2200" dirty="0" err="1">
                <a:solidFill>
                  <a:schemeClr val="bg1"/>
                </a:solidFill>
              </a:rPr>
              <a:t>mangiare</a:t>
            </a:r>
            <a:r>
              <a:rPr lang="en-US" sz="2200" dirty="0">
                <a:solidFill>
                  <a:schemeClr val="bg1"/>
                </a:solidFill>
              </a:rPr>
              <a:t> Arte</a:t>
            </a:r>
          </a:p>
        </p:txBody>
      </p:sp>
      <p:pic>
        <p:nvPicPr>
          <p:cNvPr id="11" name="Immagine 10">
            <a:extLst>
              <a:ext uri="{FF2B5EF4-FFF2-40B4-BE49-F238E27FC236}">
                <a16:creationId xmlns:a16="http://schemas.microsoft.com/office/drawing/2014/main" id="{1DC2B5CD-D486-4CF6-88B0-7F502736D56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3308" y="3139179"/>
            <a:ext cx="5559480" cy="2518511"/>
          </a:xfrm>
          <a:prstGeom prst="rect">
            <a:avLst/>
          </a:prstGeom>
        </p:spPr>
      </p:pic>
      <p:pic>
        <p:nvPicPr>
          <p:cNvPr id="9" name="Segnaposto contenuto 8">
            <a:extLst>
              <a:ext uri="{FF2B5EF4-FFF2-40B4-BE49-F238E27FC236}">
                <a16:creationId xmlns:a16="http://schemas.microsoft.com/office/drawing/2014/main" id="{AABA5C81-6793-4C51-8173-2D80CCAB11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27188" y="2527997"/>
            <a:ext cx="3196051" cy="3749040"/>
          </a:xfrm>
          <a:prstGeom prst="rect">
            <a:avLst/>
          </a:prstGeom>
        </p:spPr>
      </p:pic>
    </p:spTree>
    <p:extLst>
      <p:ext uri="{BB962C8B-B14F-4D97-AF65-F5344CB8AC3E}">
        <p14:creationId xmlns:p14="http://schemas.microsoft.com/office/powerpoint/2010/main" val="2271822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28F64C6-FE22-4FC1-A763-DFCC51481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78D8C599-E18B-48A7-BD50-041231FCECE1}"/>
              </a:ext>
            </a:extLst>
          </p:cNvPr>
          <p:cNvSpPr>
            <a:spLocks noGrp="1"/>
          </p:cNvSpPr>
          <p:nvPr>
            <p:ph type="ctrTitle"/>
          </p:nvPr>
        </p:nvSpPr>
        <p:spPr>
          <a:xfrm>
            <a:off x="5073800" y="4961788"/>
            <a:ext cx="6465287" cy="1516014"/>
          </a:xfrm>
        </p:spPr>
        <p:txBody>
          <a:bodyPr>
            <a:normAutofit fontScale="90000"/>
          </a:bodyPr>
          <a:lstStyle/>
          <a:p>
            <a:pPr algn="l"/>
            <a:r>
              <a:rPr lang="it-IT" sz="4800" dirty="0">
                <a:solidFill>
                  <a:srgbClr val="FFFFFF"/>
                </a:solidFill>
              </a:rPr>
              <a:t>Le prime sperimentazioni artistiche di laboratorio con: Isa Van </a:t>
            </a:r>
            <a:r>
              <a:rPr lang="it-IT" sz="4800" dirty="0" err="1">
                <a:solidFill>
                  <a:srgbClr val="FFFFFF"/>
                </a:solidFill>
              </a:rPr>
              <a:t>Kuk</a:t>
            </a:r>
            <a:r>
              <a:rPr lang="it-IT" sz="4800" dirty="0">
                <a:solidFill>
                  <a:srgbClr val="FFFFFF"/>
                </a:solidFill>
              </a:rPr>
              <a:t>, Pierluigi Meda, Franco Mazzucchelli, </a:t>
            </a:r>
            <a:r>
              <a:rPr lang="it-IT" sz="4800" dirty="0" err="1">
                <a:solidFill>
                  <a:srgbClr val="FFFFFF"/>
                </a:solidFill>
              </a:rPr>
              <a:t>topylabrys</a:t>
            </a:r>
            <a:endParaRPr lang="it-IT" sz="4800" dirty="0">
              <a:solidFill>
                <a:srgbClr val="FFFFFF"/>
              </a:solidFill>
            </a:endParaRPr>
          </a:p>
        </p:txBody>
      </p:sp>
      <p:pic>
        <p:nvPicPr>
          <p:cNvPr id="9" name="Immagine 8" descr="Immagine che contiene erba, esterni, cielo, albero&#10;&#10;Descrizione generata automaticamente">
            <a:extLst>
              <a:ext uri="{FF2B5EF4-FFF2-40B4-BE49-F238E27FC236}">
                <a16:creationId xmlns:a16="http://schemas.microsoft.com/office/drawing/2014/main" id="{B74B320F-B056-4982-8A47-7CE0C4E30D4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4"/>
          <a:stretch/>
        </p:blipFill>
        <p:spPr>
          <a:xfrm>
            <a:off x="317635" y="321733"/>
            <a:ext cx="4151681" cy="3026834"/>
          </a:xfrm>
          <a:prstGeom prst="rect">
            <a:avLst/>
          </a:prstGeom>
        </p:spPr>
      </p:pic>
      <p:pic>
        <p:nvPicPr>
          <p:cNvPr id="7" name="Immagine 6" descr="Immagine che contiene erba, esterni, albero, cielo&#10;&#10;Descrizione generata automaticamente">
            <a:extLst>
              <a:ext uri="{FF2B5EF4-FFF2-40B4-BE49-F238E27FC236}">
                <a16:creationId xmlns:a16="http://schemas.microsoft.com/office/drawing/2014/main" id="{F88EF3CF-38AB-41DE-BA56-2AF36A9A4CF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38955" y="321733"/>
            <a:ext cx="3539976" cy="2985818"/>
          </a:xfrm>
          <a:prstGeom prst="rect">
            <a:avLst/>
          </a:prstGeom>
        </p:spPr>
      </p:pic>
      <p:pic>
        <p:nvPicPr>
          <p:cNvPr id="5" name="Immagine 4" descr="Immagine che contiene albero, esterni, cielo, erba&#10;&#10;Descrizione generata automaticamente">
            <a:extLst>
              <a:ext uri="{FF2B5EF4-FFF2-40B4-BE49-F238E27FC236}">
                <a16:creationId xmlns:a16="http://schemas.microsoft.com/office/drawing/2014/main" id="{6FF2CB2C-7DA0-4CCD-A465-4D8F82EE6E2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48570" y="321734"/>
            <a:ext cx="3535590" cy="2985818"/>
          </a:xfrm>
          <a:prstGeom prst="rect">
            <a:avLst/>
          </a:prstGeom>
        </p:spPr>
      </p:pic>
      <p:cxnSp>
        <p:nvCxnSpPr>
          <p:cNvPr id="23" name="Straight Connector 22">
            <a:extLst>
              <a:ext uri="{FF2B5EF4-FFF2-40B4-BE49-F238E27FC236}">
                <a16:creationId xmlns:a16="http://schemas.microsoft.com/office/drawing/2014/main" id="{5C34627B-48E6-4F4D-B843-97717A86B4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1" name="Immagine 10" descr="Immagine che contiene erba, esterni, terra, sporcizia&#10;&#10;Descrizione generata automaticamente">
            <a:extLst>
              <a:ext uri="{FF2B5EF4-FFF2-40B4-BE49-F238E27FC236}">
                <a16:creationId xmlns:a16="http://schemas.microsoft.com/office/drawing/2014/main" id="{398AD0A5-AC14-4C0E-90CB-BD621B49E72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4"/>
          <a:stretch/>
        </p:blipFill>
        <p:spPr>
          <a:xfrm>
            <a:off x="317635" y="3509433"/>
            <a:ext cx="4160452" cy="3026833"/>
          </a:xfrm>
          <a:prstGeom prst="rect">
            <a:avLst/>
          </a:prstGeom>
        </p:spPr>
      </p:pic>
    </p:spTree>
    <p:extLst>
      <p:ext uri="{BB962C8B-B14F-4D97-AF65-F5344CB8AC3E}">
        <p14:creationId xmlns:p14="http://schemas.microsoft.com/office/powerpoint/2010/main" val="434724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28F64C6-FE22-4FC1-A763-DFCC51481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6BAA82F7-5F45-48C5-8CD9-187AE3B901AE}"/>
              </a:ext>
            </a:extLst>
          </p:cNvPr>
          <p:cNvSpPr>
            <a:spLocks noGrp="1"/>
          </p:cNvSpPr>
          <p:nvPr>
            <p:ph type="title"/>
          </p:nvPr>
        </p:nvSpPr>
        <p:spPr>
          <a:xfrm>
            <a:off x="5021820" y="4264842"/>
            <a:ext cx="6465287" cy="1516014"/>
          </a:xfrm>
        </p:spPr>
        <p:txBody>
          <a:bodyPr vert="horz" lIns="91440" tIns="45720" rIns="91440" bIns="45720" rtlCol="0" anchor="b">
            <a:normAutofit fontScale="90000"/>
          </a:bodyPr>
          <a:lstStyle/>
          <a:p>
            <a:r>
              <a:rPr lang="en-US" sz="4800" kern="1200" dirty="0">
                <a:solidFill>
                  <a:srgbClr val="FFFFFF"/>
                </a:solidFill>
                <a:latin typeface="+mj-lt"/>
                <a:ea typeface="+mj-ea"/>
                <a:cs typeface="+mj-cs"/>
              </a:rPr>
              <a:t>Mariella Tabacco, </a:t>
            </a:r>
            <a:r>
              <a:rPr lang="en-US" sz="4800" kern="1200" dirty="0" err="1">
                <a:solidFill>
                  <a:srgbClr val="FFFFFF"/>
                </a:solidFill>
                <a:latin typeface="+mj-lt"/>
                <a:ea typeface="+mj-ea"/>
                <a:cs typeface="+mj-cs"/>
              </a:rPr>
              <a:t>tegi</a:t>
            </a:r>
            <a:r>
              <a:rPr lang="en-US" sz="4800" kern="1200" dirty="0">
                <a:solidFill>
                  <a:srgbClr val="FFFFFF"/>
                </a:solidFill>
                <a:latin typeface="+mj-lt"/>
                <a:ea typeface="+mj-ea"/>
                <a:cs typeface="+mj-cs"/>
              </a:rPr>
              <a:t> </a:t>
            </a:r>
            <a:r>
              <a:rPr lang="en-US" sz="4800" kern="1200" dirty="0" err="1">
                <a:solidFill>
                  <a:srgbClr val="FFFFFF"/>
                </a:solidFill>
                <a:latin typeface="+mj-lt"/>
                <a:ea typeface="+mj-ea"/>
                <a:cs typeface="+mj-cs"/>
              </a:rPr>
              <a:t>Canfari</a:t>
            </a:r>
            <a:r>
              <a:rPr lang="en-US" sz="4800" kern="1200" dirty="0">
                <a:solidFill>
                  <a:srgbClr val="FFFFFF"/>
                </a:solidFill>
                <a:latin typeface="+mj-lt"/>
                <a:ea typeface="+mj-ea"/>
                <a:cs typeface="+mj-cs"/>
              </a:rPr>
              <a:t>, salvatore Fiori, Studio Pace10</a:t>
            </a:r>
          </a:p>
        </p:txBody>
      </p:sp>
      <p:pic>
        <p:nvPicPr>
          <p:cNvPr id="7" name="Immagine 6" descr="Immagine che contiene erba, viola, campo, esterni&#10;&#10;Descrizione generata automaticamente">
            <a:extLst>
              <a:ext uri="{FF2B5EF4-FFF2-40B4-BE49-F238E27FC236}">
                <a16:creationId xmlns:a16="http://schemas.microsoft.com/office/drawing/2014/main" id="{04383A72-0CF7-4D09-BAEC-9B3BE5202ED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7635" y="321733"/>
            <a:ext cx="4151681" cy="3026834"/>
          </a:xfrm>
          <a:prstGeom prst="rect">
            <a:avLst/>
          </a:prstGeom>
        </p:spPr>
      </p:pic>
      <p:pic>
        <p:nvPicPr>
          <p:cNvPr id="5" name="Segnaposto contenuto 4" descr="Immagine che contiene erba, esterni, cielo, campo&#10;&#10;Descrizione generata automaticamente">
            <a:extLst>
              <a:ext uri="{FF2B5EF4-FFF2-40B4-BE49-F238E27FC236}">
                <a16:creationId xmlns:a16="http://schemas.microsoft.com/office/drawing/2014/main" id="{C0CA6E8E-31FE-4907-BC77-775AC0AF9479}"/>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4638955" y="321733"/>
            <a:ext cx="3539976" cy="2985818"/>
          </a:xfrm>
          <a:prstGeom prst="rect">
            <a:avLst/>
          </a:prstGeom>
        </p:spPr>
      </p:pic>
      <p:pic>
        <p:nvPicPr>
          <p:cNvPr id="11" name="Immagine 10" descr="Immagine che contiene esterni, erba, cielo, albero&#10;&#10;Descrizione generata automaticamente">
            <a:extLst>
              <a:ext uri="{FF2B5EF4-FFF2-40B4-BE49-F238E27FC236}">
                <a16:creationId xmlns:a16="http://schemas.microsoft.com/office/drawing/2014/main" id="{DAEAE819-C06A-417B-B9B9-C18E913609F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48570" y="321734"/>
            <a:ext cx="3535590" cy="2985818"/>
          </a:xfrm>
          <a:prstGeom prst="rect">
            <a:avLst/>
          </a:prstGeom>
        </p:spPr>
      </p:pic>
      <p:cxnSp>
        <p:nvCxnSpPr>
          <p:cNvPr id="18" name="Straight Connector 17">
            <a:extLst>
              <a:ext uri="{FF2B5EF4-FFF2-40B4-BE49-F238E27FC236}">
                <a16:creationId xmlns:a16="http://schemas.microsoft.com/office/drawing/2014/main" id="{5C34627B-48E6-4F4D-B843-97717A86B4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9" name="Immagine 8" descr="Immagine che contiene erba, esterni, rettile&#10;&#10;Descrizione generata automaticamente">
            <a:extLst>
              <a:ext uri="{FF2B5EF4-FFF2-40B4-BE49-F238E27FC236}">
                <a16:creationId xmlns:a16="http://schemas.microsoft.com/office/drawing/2014/main" id="{32D8CD43-9915-4D05-B6D2-977D5E0B7F7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4" b="-4"/>
          <a:stretch/>
        </p:blipFill>
        <p:spPr>
          <a:xfrm>
            <a:off x="317635" y="3509433"/>
            <a:ext cx="4160452" cy="3026833"/>
          </a:xfrm>
          <a:prstGeom prst="rect">
            <a:avLst/>
          </a:prstGeom>
        </p:spPr>
      </p:pic>
    </p:spTree>
    <p:extLst>
      <p:ext uri="{BB962C8B-B14F-4D97-AF65-F5344CB8AC3E}">
        <p14:creationId xmlns:p14="http://schemas.microsoft.com/office/powerpoint/2010/main" val="3645745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Segnaposto contenuto 6" descr="Immagine che contiene soffitto, interni, persona, pavimento&#10;&#10;Descrizione generata automaticamente">
            <a:extLst>
              <a:ext uri="{FF2B5EF4-FFF2-40B4-BE49-F238E27FC236}">
                <a16:creationId xmlns:a16="http://schemas.microsoft.com/office/drawing/2014/main" id="{466BAE44-48E9-4097-A577-5264D61951C5}"/>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1" name="Rectangle 2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EAF0B11F-35B1-45D3-8ECD-F2A768DEF255}"/>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2300">
                <a:solidFill>
                  <a:schemeClr val="tx1">
                    <a:lumMod val="85000"/>
                    <a:lumOff val="15000"/>
                  </a:schemeClr>
                </a:solidFill>
              </a:rPr>
              <a:t>Nel 2015 in concomitanza con EXPO la prima edizione del Festival Internazionale dei Depuratori</a:t>
            </a:r>
          </a:p>
        </p:txBody>
      </p:sp>
      <p:cxnSp>
        <p:nvCxnSpPr>
          <p:cNvPr id="23" name="Straight Connector 2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6510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persona, esterni, gruppo, terra&#10;&#10;Descrizione generata automaticamente">
            <a:extLst>
              <a:ext uri="{FF2B5EF4-FFF2-40B4-BE49-F238E27FC236}">
                <a16:creationId xmlns:a16="http://schemas.microsoft.com/office/drawing/2014/main" id="{55A12EA8-B30D-4E8B-80B4-09F9F0D9D1C8}"/>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C2148ED6-A4FF-46C1-A44B-C17A93CBF000}"/>
              </a:ext>
            </a:extLst>
          </p:cNvPr>
          <p:cNvSpPr>
            <a:spLocks noGrp="1"/>
          </p:cNvSpPr>
          <p:nvPr>
            <p:ph type="title"/>
          </p:nvPr>
        </p:nvSpPr>
        <p:spPr>
          <a:xfrm>
            <a:off x="523875" y="5317240"/>
            <a:ext cx="11210925" cy="744836"/>
          </a:xfrm>
        </p:spPr>
        <p:txBody>
          <a:bodyPr vert="horz" lIns="91440" tIns="45720" rIns="91440" bIns="45720" rtlCol="0" anchor="ctr">
            <a:noAutofit/>
          </a:bodyPr>
          <a:lstStyle/>
          <a:p>
            <a:pPr algn="ctr"/>
            <a:r>
              <a:rPr lang="en-US" sz="2400" dirty="0">
                <a:solidFill>
                  <a:schemeClr val="tx1">
                    <a:lumMod val="85000"/>
                    <a:lumOff val="15000"/>
                  </a:schemeClr>
                </a:solidFill>
              </a:rPr>
              <a:t>Maria Fratelli Direzione Case Museo del </a:t>
            </a:r>
            <a:r>
              <a:rPr lang="en-US" sz="2400" dirty="0" err="1">
                <a:solidFill>
                  <a:schemeClr val="tx1">
                    <a:lumMod val="85000"/>
                    <a:lumOff val="15000"/>
                  </a:schemeClr>
                </a:solidFill>
              </a:rPr>
              <a:t>Comune</a:t>
            </a:r>
            <a:r>
              <a:rPr lang="en-US" sz="2400" dirty="0">
                <a:solidFill>
                  <a:schemeClr val="tx1">
                    <a:lumMod val="85000"/>
                    <a:lumOff val="15000"/>
                  </a:schemeClr>
                </a:solidFill>
              </a:rPr>
              <a:t> di Milano, _</a:t>
            </a:r>
            <a:r>
              <a:rPr lang="en-US" sz="2400" dirty="0" err="1">
                <a:solidFill>
                  <a:schemeClr val="tx1">
                    <a:lumMod val="85000"/>
                    <a:lumOff val="15000"/>
                  </a:schemeClr>
                </a:solidFill>
              </a:rPr>
              <a:t>resp.cult.Consolato</a:t>
            </a:r>
            <a:r>
              <a:rPr lang="en-US" sz="2400" dirty="0">
                <a:solidFill>
                  <a:schemeClr val="tx1">
                    <a:lumMod val="85000"/>
                    <a:lumOff val="15000"/>
                  </a:schemeClr>
                </a:solidFill>
              </a:rPr>
              <a:t> </a:t>
            </a:r>
            <a:r>
              <a:rPr lang="en-US" sz="2400" dirty="0" err="1">
                <a:solidFill>
                  <a:schemeClr val="tx1">
                    <a:lumMod val="85000"/>
                    <a:lumOff val="15000"/>
                  </a:schemeClr>
                </a:solidFill>
              </a:rPr>
              <a:t>Ecuador_Cons.Slovenia_Console</a:t>
            </a:r>
            <a:r>
              <a:rPr lang="en-US" sz="2400" dirty="0">
                <a:solidFill>
                  <a:schemeClr val="tx1">
                    <a:lumMod val="85000"/>
                    <a:lumOff val="15000"/>
                  </a:schemeClr>
                </a:solidFill>
              </a:rPr>
              <a:t> </a:t>
            </a:r>
            <a:r>
              <a:rPr lang="en-US" sz="2400" dirty="0" err="1">
                <a:solidFill>
                  <a:schemeClr val="tx1">
                    <a:lumMod val="85000"/>
                    <a:lumOff val="15000"/>
                  </a:schemeClr>
                </a:solidFill>
              </a:rPr>
              <a:t>Corea_Roberto</a:t>
            </a:r>
            <a:r>
              <a:rPr lang="en-US" sz="2400" dirty="0">
                <a:solidFill>
                  <a:schemeClr val="tx1">
                    <a:lumMod val="85000"/>
                    <a:lumOff val="15000"/>
                  </a:schemeClr>
                </a:solidFill>
              </a:rPr>
              <a:t> </a:t>
            </a:r>
            <a:r>
              <a:rPr lang="en-US" sz="2400" dirty="0" err="1">
                <a:solidFill>
                  <a:schemeClr val="tx1">
                    <a:lumMod val="85000"/>
                    <a:lumOff val="15000"/>
                  </a:schemeClr>
                </a:solidFill>
              </a:rPr>
              <a:t>Mazzini_Ornella</a:t>
            </a:r>
            <a:r>
              <a:rPr lang="en-US" sz="2400" dirty="0">
                <a:solidFill>
                  <a:schemeClr val="tx1">
                    <a:lumMod val="85000"/>
                    <a:lumOff val="15000"/>
                  </a:schemeClr>
                </a:solidFill>
              </a:rPr>
              <a:t> </a:t>
            </a:r>
            <a:r>
              <a:rPr lang="en-US" sz="2400" dirty="0" err="1">
                <a:solidFill>
                  <a:schemeClr val="tx1">
                    <a:lumMod val="85000"/>
                    <a:lumOff val="15000"/>
                  </a:schemeClr>
                </a:solidFill>
              </a:rPr>
              <a:t>Piluso_Cons.Venezuela</a:t>
            </a:r>
            <a:endParaRPr lang="en-US" sz="2400" dirty="0">
              <a:solidFill>
                <a:schemeClr val="tx1">
                  <a:lumMod val="85000"/>
                  <a:lumOff val="15000"/>
                </a:schemeClr>
              </a:solidFill>
            </a:endParaRP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187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albero, esterni, erba, campo&#10;&#10;Descrizione generata automaticamente">
            <a:extLst>
              <a:ext uri="{FF2B5EF4-FFF2-40B4-BE49-F238E27FC236}">
                <a16:creationId xmlns:a16="http://schemas.microsoft.com/office/drawing/2014/main" id="{E2645B28-A198-41B9-9750-4D71BEB3F84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47" y="10"/>
            <a:ext cx="12191999" cy="6857990"/>
          </a:xfrm>
          <a:prstGeom prst="rect">
            <a:avLst/>
          </a:prstGeom>
        </p:spPr>
      </p:pic>
      <p:sp>
        <p:nvSpPr>
          <p:cNvPr id="30" name="Rectangle 29">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88E6A2C0-55BD-447D-B982-C39A33F7A0A0}"/>
              </a:ext>
            </a:extLst>
          </p:cNvPr>
          <p:cNvSpPr>
            <a:spLocks noGrp="1"/>
          </p:cNvSpPr>
          <p:nvPr>
            <p:ph type="title"/>
          </p:nvPr>
        </p:nvSpPr>
        <p:spPr>
          <a:xfrm>
            <a:off x="111443" y="150465"/>
            <a:ext cx="10058400" cy="1692726"/>
          </a:xfrm>
          <a:solidFill>
            <a:schemeClr val="accent2"/>
          </a:solidFill>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b="1" dirty="0">
                <a:solidFill>
                  <a:srgbClr val="FFFFFF"/>
                </a:solidFill>
              </a:rPr>
              <a:t>LE ATTIVITA’ MULTIDISCIPLINARI DEL MAF</a:t>
            </a:r>
          </a:p>
        </p:txBody>
      </p:sp>
    </p:spTree>
    <p:extLst>
      <p:ext uri="{BB962C8B-B14F-4D97-AF65-F5344CB8AC3E}">
        <p14:creationId xmlns:p14="http://schemas.microsoft.com/office/powerpoint/2010/main" val="2603857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37">
            <a:extLst>
              <a:ext uri="{FF2B5EF4-FFF2-40B4-BE49-F238E27FC236}">
                <a16:creationId xmlns:a16="http://schemas.microsoft.com/office/drawing/2014/main" id="{7383B190-6BFB-422F-B667-06B7B25F09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B60AD6F2-DA86-4218-8228-9F3020B7E39C}"/>
              </a:ext>
            </a:extLst>
          </p:cNvPr>
          <p:cNvSpPr>
            <a:spLocks noGrp="1"/>
          </p:cNvSpPr>
          <p:nvPr>
            <p:ph type="title"/>
          </p:nvPr>
        </p:nvSpPr>
        <p:spPr>
          <a:xfrm>
            <a:off x="5021821" y="3550453"/>
            <a:ext cx="6465287" cy="2711198"/>
          </a:xfrm>
        </p:spPr>
        <p:txBody>
          <a:bodyPr vert="horz" lIns="91440" tIns="45720" rIns="91440" bIns="45720" rtlCol="0" anchor="b">
            <a:noAutofit/>
          </a:bodyPr>
          <a:lstStyle/>
          <a:p>
            <a:r>
              <a:rPr lang="en-US" sz="3200" kern="1200" dirty="0">
                <a:solidFill>
                  <a:srgbClr val="FFFFFF"/>
                </a:solidFill>
                <a:latin typeface="+mj-lt"/>
                <a:ea typeface="+mj-ea"/>
                <a:cs typeface="+mj-cs"/>
              </a:rPr>
              <a:t>2011: </a:t>
            </a:r>
            <a:r>
              <a:rPr lang="en-US" sz="3200" kern="1200" dirty="0" err="1">
                <a:solidFill>
                  <a:srgbClr val="FFFFFF"/>
                </a:solidFill>
                <a:latin typeface="+mj-lt"/>
                <a:ea typeface="+mj-ea"/>
                <a:cs typeface="+mj-cs"/>
              </a:rPr>
              <a:t>Inaugurazione</a:t>
            </a:r>
            <a:r>
              <a:rPr lang="en-US" sz="3200" kern="1200" dirty="0">
                <a:solidFill>
                  <a:srgbClr val="FFFFFF"/>
                </a:solidFill>
                <a:latin typeface="+mj-lt"/>
                <a:ea typeface="+mj-ea"/>
                <a:cs typeface="+mj-cs"/>
              </a:rPr>
              <a:t> del </a:t>
            </a:r>
            <a:r>
              <a:rPr lang="en-US" sz="3200" kern="1200" dirty="0" err="1">
                <a:solidFill>
                  <a:srgbClr val="FFFFFF"/>
                </a:solidFill>
                <a:latin typeface="+mj-lt"/>
                <a:ea typeface="+mj-ea"/>
                <a:cs typeface="+mj-cs"/>
              </a:rPr>
              <a:t>progetto</a:t>
            </a:r>
            <a:r>
              <a:rPr lang="en-US" sz="3200" kern="1200" dirty="0">
                <a:solidFill>
                  <a:srgbClr val="FFFFFF"/>
                </a:solidFill>
                <a:latin typeface="+mj-lt"/>
                <a:ea typeface="+mj-ea"/>
                <a:cs typeface="+mj-cs"/>
              </a:rPr>
              <a:t> </a:t>
            </a:r>
            <a:r>
              <a:rPr lang="en-US" sz="3200" kern="1200" dirty="0" err="1">
                <a:solidFill>
                  <a:srgbClr val="FFFFFF"/>
                </a:solidFill>
                <a:latin typeface="+mj-lt"/>
                <a:ea typeface="+mj-ea"/>
                <a:cs typeface="+mj-cs"/>
              </a:rPr>
              <a:t>DepurArt</a:t>
            </a:r>
            <a:r>
              <a:rPr lang="en-US" sz="3200" kern="1200" dirty="0">
                <a:solidFill>
                  <a:srgbClr val="FFFFFF"/>
                </a:solidFill>
                <a:latin typeface="+mj-lt"/>
                <a:ea typeface="+mj-ea"/>
                <a:cs typeface="+mj-cs"/>
              </a:rPr>
              <a:t> Lab Gallery poi </a:t>
            </a:r>
            <a:r>
              <a:rPr lang="en-US" sz="3200" kern="1200" dirty="0" err="1">
                <a:solidFill>
                  <a:srgbClr val="FFFFFF"/>
                </a:solidFill>
                <a:latin typeface="+mj-lt"/>
                <a:ea typeface="+mj-ea"/>
                <a:cs typeface="+mj-cs"/>
              </a:rPr>
              <a:t>sviluppatosi</a:t>
            </a:r>
            <a:r>
              <a:rPr lang="en-US" sz="3200" kern="1200" dirty="0">
                <a:solidFill>
                  <a:srgbClr val="FFFFFF"/>
                </a:solidFill>
                <a:latin typeface="+mj-lt"/>
                <a:ea typeface="+mj-ea"/>
                <a:cs typeface="+mj-cs"/>
              </a:rPr>
              <a:t> in MAF.</a:t>
            </a:r>
            <a:br>
              <a:rPr lang="en-US" sz="3200" kern="1200" dirty="0">
                <a:solidFill>
                  <a:srgbClr val="FFFFFF"/>
                </a:solidFill>
                <a:latin typeface="+mj-lt"/>
                <a:ea typeface="+mj-ea"/>
                <a:cs typeface="+mj-cs"/>
              </a:rPr>
            </a:br>
            <a:r>
              <a:rPr lang="en-US" sz="3200" kern="1200" dirty="0">
                <a:solidFill>
                  <a:srgbClr val="FFFFFF"/>
                </a:solidFill>
                <a:latin typeface="+mj-lt"/>
                <a:ea typeface="+mj-ea"/>
                <a:cs typeface="+mj-cs"/>
              </a:rPr>
              <a:t>Concerto con </a:t>
            </a:r>
            <a:r>
              <a:rPr lang="en-US" sz="3200" kern="1200" dirty="0" err="1">
                <a:solidFill>
                  <a:srgbClr val="FFFFFF"/>
                </a:solidFill>
                <a:latin typeface="+mj-lt"/>
                <a:ea typeface="+mj-ea"/>
                <a:cs typeface="+mj-cs"/>
              </a:rPr>
              <a:t>musicisti</a:t>
            </a:r>
            <a:r>
              <a:rPr lang="en-US" sz="3200" kern="1200" dirty="0">
                <a:solidFill>
                  <a:srgbClr val="FFFFFF"/>
                </a:solidFill>
                <a:latin typeface="+mj-lt"/>
                <a:ea typeface="+mj-ea"/>
                <a:cs typeface="+mj-cs"/>
              </a:rPr>
              <a:t> rom e </a:t>
            </a:r>
            <a:r>
              <a:rPr lang="en-US" sz="3200" kern="1200" dirty="0" err="1">
                <a:solidFill>
                  <a:srgbClr val="FFFFFF"/>
                </a:solidFill>
                <a:latin typeface="+mj-lt"/>
                <a:ea typeface="+mj-ea"/>
                <a:cs typeface="+mj-cs"/>
              </a:rPr>
              <a:t>musicisti</a:t>
            </a:r>
            <a:r>
              <a:rPr lang="en-US" sz="3200" kern="1200" dirty="0">
                <a:solidFill>
                  <a:srgbClr val="FFFFFF"/>
                </a:solidFill>
                <a:latin typeface="+mj-lt"/>
                <a:ea typeface="+mj-ea"/>
                <a:cs typeface="+mj-cs"/>
              </a:rPr>
              <a:t> del </a:t>
            </a:r>
            <a:r>
              <a:rPr lang="en-US" sz="3200" kern="1200" dirty="0" err="1">
                <a:solidFill>
                  <a:srgbClr val="FFFFFF"/>
                </a:solidFill>
                <a:latin typeface="+mj-lt"/>
                <a:ea typeface="+mj-ea"/>
                <a:cs typeface="+mj-cs"/>
              </a:rPr>
              <a:t>Conservatorio</a:t>
            </a:r>
            <a:r>
              <a:rPr lang="en-US" sz="3200" kern="1200" dirty="0">
                <a:solidFill>
                  <a:srgbClr val="FFFFFF"/>
                </a:solidFill>
                <a:latin typeface="+mj-lt"/>
                <a:ea typeface="+mj-ea"/>
                <a:cs typeface="+mj-cs"/>
              </a:rPr>
              <a:t> di Milano </a:t>
            </a:r>
            <a:r>
              <a:rPr lang="en-US" sz="3200" kern="1200" dirty="0" err="1">
                <a:solidFill>
                  <a:srgbClr val="FFFFFF"/>
                </a:solidFill>
                <a:latin typeface="+mj-lt"/>
                <a:ea typeface="+mj-ea"/>
                <a:cs typeface="+mj-cs"/>
              </a:rPr>
              <a:t>realizzato</a:t>
            </a:r>
            <a:r>
              <a:rPr lang="en-US" sz="3200" kern="1200" dirty="0">
                <a:solidFill>
                  <a:srgbClr val="FFFFFF"/>
                </a:solidFill>
                <a:latin typeface="+mj-lt"/>
                <a:ea typeface="+mj-ea"/>
                <a:cs typeface="+mj-cs"/>
              </a:rPr>
              <a:t> in </a:t>
            </a:r>
            <a:r>
              <a:rPr lang="en-US" sz="3200" kern="1200" dirty="0" err="1">
                <a:solidFill>
                  <a:srgbClr val="FFFFFF"/>
                </a:solidFill>
                <a:latin typeface="+mj-lt"/>
                <a:ea typeface="+mj-ea"/>
                <a:cs typeface="+mj-cs"/>
              </a:rPr>
              <a:t>collaborazione</a:t>
            </a:r>
            <a:r>
              <a:rPr lang="en-US" sz="3200" kern="1200" dirty="0">
                <a:solidFill>
                  <a:srgbClr val="FFFFFF"/>
                </a:solidFill>
                <a:latin typeface="+mj-lt"/>
                <a:ea typeface="+mj-ea"/>
                <a:cs typeface="+mj-cs"/>
              </a:rPr>
              <a:t> con Nocetum</a:t>
            </a:r>
          </a:p>
        </p:txBody>
      </p:sp>
      <p:pic>
        <p:nvPicPr>
          <p:cNvPr id="27" name="Segnaposto contenuto 26" descr="Immagine che contiene persona, interni, musica, soffitto&#10;&#10;Descrizione generata automaticamente">
            <a:extLst>
              <a:ext uri="{FF2B5EF4-FFF2-40B4-BE49-F238E27FC236}">
                <a16:creationId xmlns:a16="http://schemas.microsoft.com/office/drawing/2014/main" id="{CE43AD50-DE3F-4B55-86AF-3AD41DDE044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b="-2"/>
          <a:stretch/>
        </p:blipFill>
        <p:spPr>
          <a:xfrm>
            <a:off x="317635" y="299363"/>
            <a:ext cx="4160452" cy="3049204"/>
          </a:xfrm>
          <a:prstGeom prst="rect">
            <a:avLst/>
          </a:prstGeom>
        </p:spPr>
      </p:pic>
      <p:pic>
        <p:nvPicPr>
          <p:cNvPr id="29" name="Immagine 28" descr="Immagine che contiene soffitto, interni, persona, persone&#10;&#10;Descrizione generata automaticamente">
            <a:extLst>
              <a:ext uri="{FF2B5EF4-FFF2-40B4-BE49-F238E27FC236}">
                <a16:creationId xmlns:a16="http://schemas.microsoft.com/office/drawing/2014/main" id="{4374C151-A960-4A4D-94C7-DC9C4FDE1E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54296" y="299363"/>
            <a:ext cx="7217085" cy="3008188"/>
          </a:xfrm>
          <a:prstGeom prst="rect">
            <a:avLst/>
          </a:prstGeom>
        </p:spPr>
      </p:pic>
      <p:cxnSp>
        <p:nvCxnSpPr>
          <p:cNvPr id="53" name="Straight Connector 39">
            <a:extLst>
              <a:ext uri="{FF2B5EF4-FFF2-40B4-BE49-F238E27FC236}">
                <a16:creationId xmlns:a16="http://schemas.microsoft.com/office/drawing/2014/main" id="{ED28E597-4AF8-4D69-A9AB-A1EDC6156B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6" name="Immagine 35" descr="Immagine che contiene persona, musica, strumento ad arco, arancia&#10;&#10;Descrizione generata automaticamente">
            <a:extLst>
              <a:ext uri="{FF2B5EF4-FFF2-40B4-BE49-F238E27FC236}">
                <a16:creationId xmlns:a16="http://schemas.microsoft.com/office/drawing/2014/main" id="{3D84114D-8F10-42C1-B978-713B7DBD9F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7634" y="3681917"/>
            <a:ext cx="4129237" cy="2752824"/>
          </a:xfrm>
          <a:prstGeom prst="rect">
            <a:avLst/>
          </a:prstGeom>
        </p:spPr>
      </p:pic>
    </p:spTree>
    <p:extLst>
      <p:ext uri="{BB962C8B-B14F-4D97-AF65-F5344CB8AC3E}">
        <p14:creationId xmlns:p14="http://schemas.microsoft.com/office/powerpoint/2010/main" val="477176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E13DAD0-A4B0-4817-8995-A0D346584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DEBAC1B3-8D1B-4685-B18C-A8BA51E9ECF7}"/>
              </a:ext>
            </a:extLst>
          </p:cNvPr>
          <p:cNvSpPr>
            <a:spLocks noGrp="1"/>
          </p:cNvSpPr>
          <p:nvPr>
            <p:ph type="title"/>
          </p:nvPr>
        </p:nvSpPr>
        <p:spPr>
          <a:xfrm>
            <a:off x="5021821" y="3812954"/>
            <a:ext cx="6465287" cy="1516014"/>
          </a:xfrm>
        </p:spPr>
        <p:txBody>
          <a:bodyPr vert="horz" lIns="91440" tIns="45720" rIns="91440" bIns="45720" rtlCol="0" anchor="b">
            <a:normAutofit fontScale="90000"/>
          </a:bodyPr>
          <a:lstStyle/>
          <a:p>
            <a:r>
              <a:rPr lang="en-US" sz="4800" kern="1200" dirty="0">
                <a:solidFill>
                  <a:srgbClr val="FFFFFF"/>
                </a:solidFill>
                <a:latin typeface="+mj-lt"/>
                <a:ea typeface="+mj-ea"/>
                <a:cs typeface="+mj-cs"/>
              </a:rPr>
              <a:t>2014: picnic </a:t>
            </a:r>
            <a:r>
              <a:rPr lang="en-US" sz="4800" kern="1200" dirty="0" err="1">
                <a:solidFill>
                  <a:srgbClr val="FFFFFF"/>
                </a:solidFill>
                <a:latin typeface="+mj-lt"/>
                <a:ea typeface="+mj-ea"/>
                <a:cs typeface="+mj-cs"/>
              </a:rPr>
              <a:t>d’arte</a:t>
            </a:r>
            <a:r>
              <a:rPr lang="en-US" sz="4800" kern="1200" dirty="0">
                <a:solidFill>
                  <a:srgbClr val="FFFFFF"/>
                </a:solidFill>
                <a:latin typeface="+mj-lt"/>
                <a:ea typeface="+mj-ea"/>
                <a:cs typeface="+mj-cs"/>
              </a:rPr>
              <a:t> al </a:t>
            </a:r>
            <a:r>
              <a:rPr lang="en-US" sz="4800" kern="1200" dirty="0" err="1">
                <a:solidFill>
                  <a:srgbClr val="FFFFFF"/>
                </a:solidFill>
                <a:latin typeface="+mj-lt"/>
                <a:ea typeface="+mj-ea"/>
                <a:cs typeface="+mj-cs"/>
              </a:rPr>
              <a:t>Depuratore</a:t>
            </a:r>
            <a:r>
              <a:rPr lang="en-US" sz="4800" kern="1200" dirty="0">
                <a:solidFill>
                  <a:srgbClr val="FFFFFF"/>
                </a:solidFill>
                <a:latin typeface="+mj-lt"/>
                <a:ea typeface="+mj-ea"/>
                <a:cs typeface="+mj-cs"/>
              </a:rPr>
              <a:t> di Milano Nosedo</a:t>
            </a:r>
          </a:p>
        </p:txBody>
      </p:sp>
      <p:cxnSp>
        <p:nvCxnSpPr>
          <p:cNvPr id="16" name="Straight Connector 15">
            <a:extLst>
              <a:ext uri="{FF2B5EF4-FFF2-40B4-BE49-F238E27FC236}">
                <a16:creationId xmlns:a16="http://schemas.microsoft.com/office/drawing/2014/main" id="{59F9672C-557D-4871-B58C-7874589D7F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Segnaposto contenuto 4" descr="Immagine che contiene cielo, erba, esterni, persona&#10;&#10;Descrizione generata automaticamente">
            <a:extLst>
              <a:ext uri="{FF2B5EF4-FFF2-40B4-BE49-F238E27FC236}">
                <a16:creationId xmlns:a16="http://schemas.microsoft.com/office/drawing/2014/main" id="{0C3FA221-53AD-463D-93D8-C881D51F95AC}"/>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r="-2" b="-2"/>
          <a:stretch/>
        </p:blipFill>
        <p:spPr>
          <a:xfrm>
            <a:off x="317635" y="321733"/>
            <a:ext cx="4160452" cy="6214534"/>
          </a:xfrm>
          <a:prstGeom prst="rect">
            <a:avLst/>
          </a:prstGeom>
        </p:spPr>
      </p:pic>
      <p:pic>
        <p:nvPicPr>
          <p:cNvPr id="9" name="Immagine 8" descr="Immagine che contiene erba, persona, esterni, picnic&#10;&#10;Descrizione generata automaticamente">
            <a:extLst>
              <a:ext uri="{FF2B5EF4-FFF2-40B4-BE49-F238E27FC236}">
                <a16:creationId xmlns:a16="http://schemas.microsoft.com/office/drawing/2014/main" id="{B5703FD3-02F2-4665-B80B-011FDAB28B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38955" y="321733"/>
            <a:ext cx="3539976" cy="2985818"/>
          </a:xfrm>
          <a:prstGeom prst="rect">
            <a:avLst/>
          </a:prstGeom>
        </p:spPr>
      </p:pic>
      <p:pic>
        <p:nvPicPr>
          <p:cNvPr id="7" name="Immagine 6" descr="Immagine che contiene erba, esterni&#10;&#10;Descrizione generata automaticamente">
            <a:extLst>
              <a:ext uri="{FF2B5EF4-FFF2-40B4-BE49-F238E27FC236}">
                <a16:creationId xmlns:a16="http://schemas.microsoft.com/office/drawing/2014/main" id="{85793BA4-8627-4B42-8D55-F891F01C6D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3"/>
          <a:stretch/>
        </p:blipFill>
        <p:spPr>
          <a:xfrm>
            <a:off x="8348570" y="321734"/>
            <a:ext cx="3535590" cy="2985818"/>
          </a:xfrm>
          <a:prstGeom prst="rect">
            <a:avLst/>
          </a:prstGeom>
        </p:spPr>
      </p:pic>
    </p:spTree>
    <p:extLst>
      <p:ext uri="{BB962C8B-B14F-4D97-AF65-F5344CB8AC3E}">
        <p14:creationId xmlns:p14="http://schemas.microsoft.com/office/powerpoint/2010/main" val="2962291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0FF2423-FCB4-4B96-8970-A42C52CB905A}"/>
              </a:ext>
            </a:extLst>
          </p:cNvPr>
          <p:cNvSpPr>
            <a:spLocks noGrp="1"/>
          </p:cNvSpPr>
          <p:nvPr>
            <p:ph type="ctrTitle"/>
          </p:nvPr>
        </p:nvSpPr>
        <p:spPr>
          <a:xfrm>
            <a:off x="5202621" y="4665605"/>
            <a:ext cx="6638806" cy="1292433"/>
          </a:xfrm>
        </p:spPr>
        <p:txBody>
          <a:bodyPr anchor="ctr">
            <a:noAutofit/>
          </a:bodyPr>
          <a:lstStyle/>
          <a:p>
            <a:pPr algn="l"/>
            <a:r>
              <a:rPr lang="it-IT" sz="4000" dirty="0"/>
              <a:t>Spettacoli teatrali notturni fra le installazioni. </a:t>
            </a:r>
            <a:br>
              <a:rPr lang="it-IT" sz="4000" dirty="0"/>
            </a:br>
            <a:r>
              <a:rPr lang="it-IT" sz="4000" dirty="0"/>
              <a:t>In collaborazione con Nocetum</a:t>
            </a:r>
          </a:p>
        </p:txBody>
      </p:sp>
      <p:pic>
        <p:nvPicPr>
          <p:cNvPr id="7" name="Immagine 6" descr="Immagine che contiene idrozoo, cielo notturno&#10;&#10;Descrizione generata automaticamente">
            <a:extLst>
              <a:ext uri="{FF2B5EF4-FFF2-40B4-BE49-F238E27FC236}">
                <a16:creationId xmlns:a16="http://schemas.microsoft.com/office/drawing/2014/main" id="{04FD39B6-4478-4861-AD1F-776AB94859F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
            <a:ext cx="4848284" cy="4359438"/>
          </a:xfrm>
          <a:prstGeom prst="rect">
            <a:avLst/>
          </a:prstGeom>
        </p:spPr>
      </p:pic>
      <p:pic>
        <p:nvPicPr>
          <p:cNvPr id="9" name="Immagine 8" descr="Immagine che contiene erba, esterni, notte, oggetto da esterni&#10;&#10;Descrizione generata automaticamente">
            <a:extLst>
              <a:ext uri="{FF2B5EF4-FFF2-40B4-BE49-F238E27FC236}">
                <a16:creationId xmlns:a16="http://schemas.microsoft.com/office/drawing/2014/main" id="{1B8110FD-A77D-411D-BAA2-54D75A036F7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
          <a:stretch/>
        </p:blipFill>
        <p:spPr>
          <a:xfrm>
            <a:off x="4975098" y="-1"/>
            <a:ext cx="7216902" cy="4359440"/>
          </a:xfrm>
          <a:prstGeom prst="rect">
            <a:avLst/>
          </a:prstGeom>
        </p:spPr>
      </p:pic>
      <p:pic>
        <p:nvPicPr>
          <p:cNvPr id="5" name="Immagine 4" descr="Immagine che contiene persona, persone, esterni, folla&#10;&#10;Descrizione generata automaticamente">
            <a:extLst>
              <a:ext uri="{FF2B5EF4-FFF2-40B4-BE49-F238E27FC236}">
                <a16:creationId xmlns:a16="http://schemas.microsoft.com/office/drawing/2014/main" id="{08875FFA-4076-46C2-8E59-1199CE70E1F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 y="4472610"/>
            <a:ext cx="4848284" cy="2385390"/>
          </a:xfrm>
          <a:prstGeom prst="rect">
            <a:avLst/>
          </a:prstGeom>
        </p:spPr>
      </p:pic>
    </p:spTree>
    <p:extLst>
      <p:ext uri="{BB962C8B-B14F-4D97-AF65-F5344CB8AC3E}">
        <p14:creationId xmlns:p14="http://schemas.microsoft.com/office/powerpoint/2010/main" val="1366821547"/>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interni&#10;&#10;Descrizione generata automaticamente">
            <a:extLst>
              <a:ext uri="{FF2B5EF4-FFF2-40B4-BE49-F238E27FC236}">
                <a16:creationId xmlns:a16="http://schemas.microsoft.com/office/drawing/2014/main" id="{F1C0B51B-809E-4BB8-AE71-4589B720B500}"/>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6095980" cy="3428990"/>
          </a:xfrm>
          <a:prstGeom prst="rect">
            <a:avLst/>
          </a:prstGeom>
        </p:spPr>
      </p:pic>
      <p:pic>
        <p:nvPicPr>
          <p:cNvPr id="9" name="Immagine 8" descr="Immagine che contiene porcellana&#10;&#10;Descrizione generata automaticamente">
            <a:extLst>
              <a:ext uri="{FF2B5EF4-FFF2-40B4-BE49-F238E27FC236}">
                <a16:creationId xmlns:a16="http://schemas.microsoft.com/office/drawing/2014/main" id="{CF2F3694-C235-4595-8936-ADA37124728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10"/>
            <a:ext cx="6096000" cy="3428990"/>
          </a:xfrm>
          <a:prstGeom prst="rect">
            <a:avLst/>
          </a:prstGeom>
        </p:spPr>
      </p:pic>
      <p:pic>
        <p:nvPicPr>
          <p:cNvPr id="7" name="Immagine 6" descr="Immagine che contiene tavolo, interni, persona, pasto&#10;&#10;Descrizione generata automaticamente">
            <a:extLst>
              <a:ext uri="{FF2B5EF4-FFF2-40B4-BE49-F238E27FC236}">
                <a16:creationId xmlns:a16="http://schemas.microsoft.com/office/drawing/2014/main" id="{66BBB283-5D1C-4745-BAD3-89A4940CCB6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 y="3429000"/>
            <a:ext cx="6095980" cy="3429000"/>
          </a:xfrm>
          <a:prstGeom prst="rect">
            <a:avLst/>
          </a:prstGeom>
        </p:spPr>
      </p:pic>
      <p:pic>
        <p:nvPicPr>
          <p:cNvPr id="11" name="Immagine 10" descr="Immagine che contiene tavolo, interni, dilegno, bosco&#10;&#10;Descrizione generata automaticamente">
            <a:extLst>
              <a:ext uri="{FF2B5EF4-FFF2-40B4-BE49-F238E27FC236}">
                <a16:creationId xmlns:a16="http://schemas.microsoft.com/office/drawing/2014/main" id="{B0CD70AA-D7BD-46F8-AC81-0E89CF8A60F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096000" y="3429000"/>
            <a:ext cx="6096000" cy="3429000"/>
          </a:xfrm>
          <a:prstGeom prst="rect">
            <a:avLst/>
          </a:prstGeom>
        </p:spPr>
      </p:pic>
      <p:sp>
        <p:nvSpPr>
          <p:cNvPr id="23" name="Rectangle 22">
            <a:extLst>
              <a:ext uri="{FF2B5EF4-FFF2-40B4-BE49-F238E27FC236}">
                <a16:creationId xmlns:a16="http://schemas.microsoft.com/office/drawing/2014/main" id="{B497CCB5-5FC2-473C-AFCC-2430CEF1D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409915" y="1742916"/>
            <a:ext cx="3372170" cy="33721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ame 24">
            <a:extLst>
              <a:ext uri="{FF2B5EF4-FFF2-40B4-BE49-F238E27FC236}">
                <a16:creationId xmlns:a16="http://schemas.microsoft.com/office/drawing/2014/main" id="{599C8C75-BFDF-44E7-A028-EEB5EDD58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971277" y="1304278"/>
            <a:ext cx="4249446" cy="4249444"/>
          </a:xfrm>
          <a:prstGeom prst="frame">
            <a:avLst>
              <a:gd name="adj1" fmla="val 1195"/>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olo 1">
            <a:extLst>
              <a:ext uri="{FF2B5EF4-FFF2-40B4-BE49-F238E27FC236}">
                <a16:creationId xmlns:a16="http://schemas.microsoft.com/office/drawing/2014/main" id="{73749213-2FA9-43CF-B8D5-EA069D2B3444}"/>
              </a:ext>
            </a:extLst>
          </p:cNvPr>
          <p:cNvSpPr>
            <a:spLocks noGrp="1"/>
          </p:cNvSpPr>
          <p:nvPr>
            <p:ph type="title"/>
          </p:nvPr>
        </p:nvSpPr>
        <p:spPr>
          <a:xfrm>
            <a:off x="4286858" y="2761554"/>
            <a:ext cx="3618284" cy="1345720"/>
          </a:xfrm>
          <a:noFill/>
        </p:spPr>
        <p:txBody>
          <a:bodyPr vert="horz" lIns="91440" tIns="45720" rIns="91440" bIns="45720" rtlCol="0" anchor="ctr">
            <a:normAutofit/>
          </a:bodyPr>
          <a:lstStyle/>
          <a:p>
            <a:pPr algn="ctr"/>
            <a:r>
              <a:rPr lang="en-US" sz="2800" kern="1200" dirty="0" err="1">
                <a:solidFill>
                  <a:srgbClr val="080808"/>
                </a:solidFill>
                <a:latin typeface="+mj-lt"/>
                <a:ea typeface="+mj-ea"/>
                <a:cs typeface="+mj-cs"/>
              </a:rPr>
              <a:t>Laboratori</a:t>
            </a:r>
            <a:r>
              <a:rPr lang="en-US" sz="2800" kern="1200" dirty="0">
                <a:solidFill>
                  <a:srgbClr val="080808"/>
                </a:solidFill>
                <a:latin typeface="+mj-lt"/>
                <a:ea typeface="+mj-ea"/>
                <a:cs typeface="+mj-cs"/>
              </a:rPr>
              <a:t> </a:t>
            </a:r>
            <a:r>
              <a:rPr lang="en-US" sz="2800" kern="1200" dirty="0" err="1">
                <a:solidFill>
                  <a:srgbClr val="080808"/>
                </a:solidFill>
                <a:latin typeface="+mj-lt"/>
                <a:ea typeface="+mj-ea"/>
                <a:cs typeface="+mj-cs"/>
              </a:rPr>
              <a:t>artistici</a:t>
            </a:r>
            <a:r>
              <a:rPr lang="en-US" sz="2800" kern="1200" dirty="0">
                <a:solidFill>
                  <a:srgbClr val="080808"/>
                </a:solidFill>
                <a:latin typeface="+mj-lt"/>
                <a:ea typeface="+mj-ea"/>
                <a:cs typeface="+mj-cs"/>
              </a:rPr>
              <a:t> ed </a:t>
            </a:r>
            <a:r>
              <a:rPr lang="en-US" sz="2800" kern="1200" dirty="0" err="1">
                <a:solidFill>
                  <a:srgbClr val="080808"/>
                </a:solidFill>
                <a:latin typeface="+mj-lt"/>
                <a:ea typeface="+mj-ea"/>
                <a:cs typeface="+mj-cs"/>
              </a:rPr>
              <a:t>educativ</a:t>
            </a:r>
            <a:r>
              <a:rPr lang="en-US" sz="2800" kern="1200" dirty="0">
                <a:solidFill>
                  <a:srgbClr val="080808"/>
                </a:solidFill>
                <a:latin typeface="+mj-lt"/>
                <a:ea typeface="+mj-ea"/>
                <a:cs typeface="+mj-cs"/>
              </a:rPr>
              <a:t> per bambini e </a:t>
            </a:r>
            <a:r>
              <a:rPr lang="en-US" sz="2800" kern="1200" dirty="0" err="1">
                <a:solidFill>
                  <a:srgbClr val="080808"/>
                </a:solidFill>
                <a:latin typeface="+mj-lt"/>
                <a:ea typeface="+mj-ea"/>
                <a:cs typeface="+mj-cs"/>
              </a:rPr>
              <a:t>ragazzi</a:t>
            </a:r>
            <a:endParaRPr lang="en-US" sz="2800" kern="1200" dirty="0">
              <a:solidFill>
                <a:srgbClr val="080808"/>
              </a:solidFill>
              <a:latin typeface="+mj-lt"/>
              <a:ea typeface="+mj-ea"/>
              <a:cs typeface="+mj-cs"/>
            </a:endParaRPr>
          </a:p>
        </p:txBody>
      </p:sp>
    </p:spTree>
    <p:extLst>
      <p:ext uri="{BB962C8B-B14F-4D97-AF65-F5344CB8AC3E}">
        <p14:creationId xmlns:p14="http://schemas.microsoft.com/office/powerpoint/2010/main" val="1661495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59DE470-243E-4AE7-8394-F4BF9B1F4F12}"/>
              </a:ext>
            </a:extLst>
          </p:cNvPr>
          <p:cNvSpPr>
            <a:spLocks noGrp="1"/>
          </p:cNvSpPr>
          <p:nvPr>
            <p:ph type="title"/>
          </p:nvPr>
        </p:nvSpPr>
        <p:spPr>
          <a:xfrm>
            <a:off x="609601" y="4385066"/>
            <a:ext cx="10923638" cy="1317643"/>
          </a:xfrm>
        </p:spPr>
        <p:txBody>
          <a:bodyPr vert="horz" lIns="91440" tIns="45720" rIns="91440" bIns="45720" rtlCol="0" anchor="b">
            <a:normAutofit fontScale="90000"/>
          </a:bodyPr>
          <a:lstStyle/>
          <a:p>
            <a:r>
              <a:rPr lang="en-US" sz="6000" kern="1200" dirty="0" err="1">
                <a:solidFill>
                  <a:schemeClr val="tx1"/>
                </a:solidFill>
                <a:latin typeface="+mj-lt"/>
                <a:ea typeface="+mj-ea"/>
                <a:cs typeface="+mj-cs"/>
              </a:rPr>
              <a:t>Incontri</a:t>
            </a:r>
            <a:r>
              <a:rPr lang="en-US" sz="6000" kern="1200" dirty="0">
                <a:solidFill>
                  <a:schemeClr val="tx1"/>
                </a:solidFill>
                <a:latin typeface="+mj-lt"/>
                <a:ea typeface="+mj-ea"/>
                <a:cs typeface="+mj-cs"/>
              </a:rPr>
              <a:t> e </a:t>
            </a:r>
            <a:r>
              <a:rPr lang="en-US" sz="6000" kern="1200" dirty="0" err="1">
                <a:solidFill>
                  <a:schemeClr val="tx1"/>
                </a:solidFill>
                <a:latin typeface="+mj-lt"/>
                <a:ea typeface="+mj-ea"/>
                <a:cs typeface="+mj-cs"/>
              </a:rPr>
              <a:t>seminari</a:t>
            </a:r>
            <a:r>
              <a:rPr lang="en-US" sz="6000" kern="1200" dirty="0">
                <a:solidFill>
                  <a:schemeClr val="tx1"/>
                </a:solidFill>
                <a:latin typeface="+mj-lt"/>
                <a:ea typeface="+mj-ea"/>
                <a:cs typeface="+mj-cs"/>
              </a:rPr>
              <a:t> con </a:t>
            </a:r>
            <a:r>
              <a:rPr lang="en-US" sz="6000" kern="1200" dirty="0" err="1">
                <a:solidFill>
                  <a:schemeClr val="tx1"/>
                </a:solidFill>
                <a:latin typeface="+mj-lt"/>
                <a:ea typeface="+mj-ea"/>
                <a:cs typeface="+mj-cs"/>
              </a:rPr>
              <a:t>gli</a:t>
            </a:r>
            <a:r>
              <a:rPr lang="en-US" sz="6000" kern="1200" dirty="0">
                <a:solidFill>
                  <a:schemeClr val="tx1"/>
                </a:solidFill>
                <a:latin typeface="+mj-lt"/>
                <a:ea typeface="+mj-ea"/>
                <a:cs typeface="+mj-cs"/>
              </a:rPr>
              <a:t> </a:t>
            </a:r>
            <a:r>
              <a:rPr lang="en-US" sz="6000" kern="1200" dirty="0" err="1">
                <a:solidFill>
                  <a:schemeClr val="tx1"/>
                </a:solidFill>
                <a:latin typeface="+mj-lt"/>
                <a:ea typeface="+mj-ea"/>
                <a:cs typeface="+mj-cs"/>
              </a:rPr>
              <a:t>artisti</a:t>
            </a:r>
            <a:r>
              <a:rPr lang="en-US" sz="6000" kern="1200" dirty="0">
                <a:solidFill>
                  <a:schemeClr val="tx1"/>
                </a:solidFill>
                <a:latin typeface="+mj-lt"/>
                <a:ea typeface="+mj-ea"/>
                <a:cs typeface="+mj-cs"/>
              </a:rPr>
              <a:t> </a:t>
            </a:r>
            <a:r>
              <a:rPr lang="en-US" sz="6000" kern="1200" dirty="0" err="1">
                <a:solidFill>
                  <a:schemeClr val="tx1"/>
                </a:solidFill>
                <a:latin typeface="+mj-lt"/>
                <a:ea typeface="+mj-ea"/>
                <a:cs typeface="+mj-cs"/>
              </a:rPr>
              <a:t>nei</a:t>
            </a:r>
            <a:r>
              <a:rPr lang="en-US" sz="6000" kern="1200" dirty="0">
                <a:solidFill>
                  <a:schemeClr val="tx1"/>
                </a:solidFill>
                <a:latin typeface="+mj-lt"/>
                <a:ea typeface="+mj-ea"/>
                <a:cs typeface="+mj-cs"/>
              </a:rPr>
              <a:t> </a:t>
            </a:r>
            <a:r>
              <a:rPr lang="en-US" sz="6000" kern="1200" dirty="0" err="1">
                <a:solidFill>
                  <a:schemeClr val="tx1"/>
                </a:solidFill>
                <a:latin typeface="+mj-lt"/>
                <a:ea typeface="+mj-ea"/>
                <a:cs typeface="+mj-cs"/>
              </a:rPr>
              <a:t>luoghi</a:t>
            </a:r>
            <a:r>
              <a:rPr lang="en-US" sz="6000" kern="1200" dirty="0">
                <a:solidFill>
                  <a:schemeClr val="tx1"/>
                </a:solidFill>
                <a:latin typeface="+mj-lt"/>
                <a:ea typeface="+mj-ea"/>
                <a:cs typeface="+mj-cs"/>
              </a:rPr>
              <a:t> del </a:t>
            </a:r>
            <a:r>
              <a:rPr lang="en-US" sz="6000" kern="1200" dirty="0" err="1">
                <a:solidFill>
                  <a:schemeClr val="tx1"/>
                </a:solidFill>
                <a:latin typeface="+mj-lt"/>
                <a:ea typeface="+mj-ea"/>
                <a:cs typeface="+mj-cs"/>
              </a:rPr>
              <a:t>depuratore</a:t>
            </a:r>
            <a:endParaRPr lang="en-US" sz="6000" kern="1200" dirty="0">
              <a:solidFill>
                <a:schemeClr val="tx1"/>
              </a:solidFill>
              <a:latin typeface="+mj-lt"/>
              <a:ea typeface="+mj-ea"/>
              <a:cs typeface="+mj-cs"/>
            </a:endParaRPr>
          </a:p>
        </p:txBody>
      </p:sp>
      <p:pic>
        <p:nvPicPr>
          <p:cNvPr id="7" name="Segnaposto contenuto 6" descr="Immagine che contiene interni, pavimento, persona&#10;&#10;Descrizione generata automaticamente">
            <a:extLst>
              <a:ext uri="{FF2B5EF4-FFF2-40B4-BE49-F238E27FC236}">
                <a16:creationId xmlns:a16="http://schemas.microsoft.com/office/drawing/2014/main" id="{8163AF52-A751-4D42-9D08-BF2B5050F51D}"/>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6095974" cy="4252522"/>
          </a:xfrm>
          <a:prstGeom prst="rect">
            <a:avLst/>
          </a:prstGeom>
        </p:spPr>
      </p:pic>
      <p:cxnSp>
        <p:nvCxnSpPr>
          <p:cNvPr id="16" name="Straight Connector 15">
            <a:extLst>
              <a:ext uri="{FF2B5EF4-FFF2-40B4-BE49-F238E27FC236}">
                <a16:creationId xmlns:a16="http://schemas.microsoft.com/office/drawing/2014/main" id="{EBAD6A72-88E8-42F7-88B9-CAF744536B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7">
            <a:extLst>
              <a:ext uri="{FF2B5EF4-FFF2-40B4-BE49-F238E27FC236}">
                <a16:creationId xmlns:a16="http://schemas.microsoft.com/office/drawing/2014/main" id="{C800968E-0A99-46C4-A9B2-6A63AC66F4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 y="4242136"/>
            <a:ext cx="12192002" cy="0"/>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Immagine 18" descr="Immagine che contiene erba, albero, esterni, cielo&#10;&#10;Descrizione generata automaticamente">
            <a:extLst>
              <a:ext uri="{FF2B5EF4-FFF2-40B4-BE49-F238E27FC236}">
                <a16:creationId xmlns:a16="http://schemas.microsoft.com/office/drawing/2014/main" id="{B6A9B39B-C805-4B67-B770-4E946ED7911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4365" b="-1736"/>
          <a:stretch/>
        </p:blipFill>
        <p:spPr>
          <a:xfrm>
            <a:off x="6095994" y="35562"/>
            <a:ext cx="6376418" cy="4170333"/>
          </a:xfrm>
          <a:prstGeom prst="rect">
            <a:avLst/>
          </a:prstGeom>
        </p:spPr>
      </p:pic>
    </p:spTree>
    <p:extLst>
      <p:ext uri="{BB962C8B-B14F-4D97-AF65-F5344CB8AC3E}">
        <p14:creationId xmlns:p14="http://schemas.microsoft.com/office/powerpoint/2010/main" val="2690223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39EFF8D-31BC-4CDC-8076-1F356DADFBBB}"/>
              </a:ext>
            </a:extLst>
          </p:cNvPr>
          <p:cNvSpPr>
            <a:spLocks noGrp="1"/>
          </p:cNvSpPr>
          <p:nvPr>
            <p:ph type="title"/>
          </p:nvPr>
        </p:nvSpPr>
        <p:spPr>
          <a:xfrm>
            <a:off x="6746628" y="1783959"/>
            <a:ext cx="4645250" cy="2889114"/>
          </a:xfrm>
        </p:spPr>
        <p:txBody>
          <a:bodyPr vert="horz" lIns="91440" tIns="45720" rIns="91440" bIns="45720" rtlCol="0" anchor="b">
            <a:noAutofit/>
          </a:bodyPr>
          <a:lstStyle/>
          <a:p>
            <a:r>
              <a:rPr lang="en-US" dirty="0"/>
              <a:t>Arte da mangiare </a:t>
            </a:r>
            <a:r>
              <a:rPr lang="en-US" dirty="0" err="1"/>
              <a:t>mangiare</a:t>
            </a:r>
            <a:r>
              <a:rPr lang="en-US" dirty="0"/>
              <a:t> Arte</a:t>
            </a:r>
            <a:br>
              <a:rPr lang="en-US" dirty="0"/>
            </a:br>
            <a:r>
              <a:rPr lang="en-US" dirty="0"/>
              <a:t>una </a:t>
            </a:r>
            <a:r>
              <a:rPr lang="en-US" dirty="0" err="1"/>
              <a:t>storia</a:t>
            </a:r>
            <a:r>
              <a:rPr lang="en-US" dirty="0"/>
              <a:t> </a:t>
            </a:r>
            <a:r>
              <a:rPr lang="en-US" dirty="0" err="1"/>
              <a:t>iniziata</a:t>
            </a:r>
            <a:r>
              <a:rPr lang="en-US" dirty="0"/>
              <a:t> 26 anni fa </a:t>
            </a:r>
            <a:r>
              <a:rPr lang="en-US" dirty="0" err="1"/>
              <a:t>presso</a:t>
            </a:r>
            <a:r>
              <a:rPr lang="en-US" dirty="0"/>
              <a:t> la Società Umanitaria</a:t>
            </a:r>
          </a:p>
        </p:txBody>
      </p:sp>
      <p:sp>
        <p:nvSpPr>
          <p:cNvPr id="10" name="Freeform: Shape 9">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Segnaposto contenuto 4" descr="Immagine che contiene terra, esterni, edificio, sporcizia&#10;&#10;Descrizione generata automaticamente">
            <a:extLst>
              <a:ext uri="{FF2B5EF4-FFF2-40B4-BE49-F238E27FC236}">
                <a16:creationId xmlns:a16="http://schemas.microsoft.com/office/drawing/2014/main" id="{7B6A384D-7672-4A45-8819-15FB6CF5A4E7}"/>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r="-1"/>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841044585"/>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5AA28DD-CE07-4AFE-B12D-EAB595E12F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D2270315-1D5D-451D-92FB-0C19DAB8BCCE}"/>
              </a:ext>
            </a:extLst>
          </p:cNvPr>
          <p:cNvSpPr>
            <a:spLocks noGrp="1"/>
          </p:cNvSpPr>
          <p:nvPr>
            <p:ph type="title"/>
          </p:nvPr>
        </p:nvSpPr>
        <p:spPr>
          <a:xfrm>
            <a:off x="5021821" y="3812954"/>
            <a:ext cx="6465287" cy="1516014"/>
          </a:xfrm>
        </p:spPr>
        <p:txBody>
          <a:bodyPr vert="horz" lIns="91440" tIns="45720" rIns="91440" bIns="45720" rtlCol="0" anchor="b">
            <a:normAutofit/>
          </a:bodyPr>
          <a:lstStyle/>
          <a:p>
            <a:r>
              <a:rPr lang="en-US" kern="1200">
                <a:solidFill>
                  <a:srgbClr val="FFFFFF"/>
                </a:solidFill>
                <a:latin typeface="+mj-lt"/>
                <a:ea typeface="+mj-ea"/>
                <a:cs typeface="+mj-cs"/>
              </a:rPr>
              <a:t>Visite guidate alle installazioni e all’impianto</a:t>
            </a:r>
          </a:p>
        </p:txBody>
      </p:sp>
      <p:pic>
        <p:nvPicPr>
          <p:cNvPr id="13" name="Immagine 12" descr="Immagine che contiene erba, cielo, esterni, campo&#10;&#10;Descrizione generata automaticamente">
            <a:extLst>
              <a:ext uri="{FF2B5EF4-FFF2-40B4-BE49-F238E27FC236}">
                <a16:creationId xmlns:a16="http://schemas.microsoft.com/office/drawing/2014/main" id="{31F4AB52-1242-4200-8CD2-39CA5FA900A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7635" y="299363"/>
            <a:ext cx="4160452" cy="3831167"/>
          </a:xfrm>
          <a:prstGeom prst="rect">
            <a:avLst/>
          </a:prstGeom>
        </p:spPr>
      </p:pic>
      <p:pic>
        <p:nvPicPr>
          <p:cNvPr id="5" name="Segnaposto contenuto 4" descr="Immagine che contiene erba, cielo, esterni, campo&#10;&#10;Descrizione generata automaticamente">
            <a:extLst>
              <a:ext uri="{FF2B5EF4-FFF2-40B4-BE49-F238E27FC236}">
                <a16:creationId xmlns:a16="http://schemas.microsoft.com/office/drawing/2014/main" id="{6190017E-0D3A-4632-94A4-581728C0E37E}"/>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9108179" y="299364"/>
            <a:ext cx="2775313" cy="3008188"/>
          </a:xfrm>
          <a:prstGeom prst="rect">
            <a:avLst/>
          </a:prstGeom>
        </p:spPr>
      </p:pic>
      <p:pic>
        <p:nvPicPr>
          <p:cNvPr id="9" name="Immagine 8" descr="Immagine che contiene erba, cielo, esterni, campo&#10;&#10;Descrizione generata automaticamente">
            <a:extLst>
              <a:ext uri="{FF2B5EF4-FFF2-40B4-BE49-F238E27FC236}">
                <a16:creationId xmlns:a16="http://schemas.microsoft.com/office/drawing/2014/main" id="{527AD83B-3706-42DA-BF8A-376B1B28240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1"/>
          <a:stretch/>
        </p:blipFill>
        <p:spPr>
          <a:xfrm>
            <a:off x="317635" y="4295494"/>
            <a:ext cx="4160452" cy="2222497"/>
          </a:xfrm>
          <a:prstGeom prst="rect">
            <a:avLst/>
          </a:prstGeom>
        </p:spPr>
      </p:pic>
      <p:cxnSp>
        <p:nvCxnSpPr>
          <p:cNvPr id="25" name="Straight Connector 24">
            <a:extLst>
              <a:ext uri="{FF2B5EF4-FFF2-40B4-BE49-F238E27FC236}">
                <a16:creationId xmlns:a16="http://schemas.microsoft.com/office/drawing/2014/main" id="{3FAEE00F-6FD3-4C83-A73A-5645A0ED13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27" name="Immagine 26" descr="Immagine che contiene erba, esterni, cielo, albero&#10;&#10;Descrizione generata automaticamente">
            <a:extLst>
              <a:ext uri="{FF2B5EF4-FFF2-40B4-BE49-F238E27FC236}">
                <a16:creationId xmlns:a16="http://schemas.microsoft.com/office/drawing/2014/main" id="{34C69553-C4A0-4234-93A7-45FD5656C74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67066" y="420812"/>
            <a:ext cx="4219161" cy="2812774"/>
          </a:xfrm>
          <a:prstGeom prst="rect">
            <a:avLst/>
          </a:prstGeom>
        </p:spPr>
      </p:pic>
    </p:spTree>
    <p:extLst>
      <p:ext uri="{BB962C8B-B14F-4D97-AF65-F5344CB8AC3E}">
        <p14:creationId xmlns:p14="http://schemas.microsoft.com/office/powerpoint/2010/main" val="533912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114C78B5-EC6B-4A39-8860-705100867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8403981C-EC53-439F-9C07-BC31ED6AAE67}"/>
              </a:ext>
            </a:extLst>
          </p:cNvPr>
          <p:cNvSpPr>
            <a:spLocks noGrp="1"/>
          </p:cNvSpPr>
          <p:nvPr>
            <p:ph type="title"/>
          </p:nvPr>
        </p:nvSpPr>
        <p:spPr>
          <a:xfrm>
            <a:off x="838200" y="4669978"/>
            <a:ext cx="4391024" cy="1173700"/>
          </a:xfrm>
        </p:spPr>
        <p:txBody>
          <a:bodyPr vert="horz" lIns="91440" tIns="45720" rIns="91440" bIns="45720" rtlCol="0" anchor="t">
            <a:normAutofit/>
          </a:bodyPr>
          <a:lstStyle/>
          <a:p>
            <a:r>
              <a:rPr lang="en-US" sz="4000" kern="1200" dirty="0">
                <a:solidFill>
                  <a:schemeClr val="bg1"/>
                </a:solidFill>
                <a:latin typeface="+mj-lt"/>
                <a:ea typeface="+mj-ea"/>
                <a:cs typeface="+mj-cs"/>
              </a:rPr>
              <a:t>Performance</a:t>
            </a:r>
          </a:p>
        </p:txBody>
      </p:sp>
      <p:pic>
        <p:nvPicPr>
          <p:cNvPr id="15" name="Immagine 14" descr="Immagine che contiene erba, albero, esterni, cielo&#10;&#10;Descrizione generata automaticamente">
            <a:extLst>
              <a:ext uri="{FF2B5EF4-FFF2-40B4-BE49-F238E27FC236}">
                <a16:creationId xmlns:a16="http://schemas.microsoft.com/office/drawing/2014/main" id="{B7864E42-EDDC-41FC-AB34-01378FB6AC8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4000480" cy="3904882"/>
          </a:xfrm>
          <a:custGeom>
            <a:avLst/>
            <a:gdLst/>
            <a:ahLst/>
            <a:cxnLst/>
            <a:rect l="l" t="t" r="r" b="b"/>
            <a:pathLst>
              <a:path w="4000500" h="3413410">
                <a:moveTo>
                  <a:pt x="0" y="0"/>
                </a:moveTo>
                <a:lnTo>
                  <a:pt x="4000500" y="0"/>
                </a:lnTo>
                <a:lnTo>
                  <a:pt x="4000500" y="3330603"/>
                </a:lnTo>
                <a:lnTo>
                  <a:pt x="416174" y="3413410"/>
                </a:lnTo>
                <a:lnTo>
                  <a:pt x="0" y="3408169"/>
                </a:lnTo>
                <a:close/>
              </a:path>
            </a:pathLst>
          </a:custGeom>
        </p:spPr>
      </p:pic>
      <p:pic>
        <p:nvPicPr>
          <p:cNvPr id="23" name="Immagine 22" descr="Immagine che contiene persona&#10;&#10;Descrizione generata automaticamente">
            <a:extLst>
              <a:ext uri="{FF2B5EF4-FFF2-40B4-BE49-F238E27FC236}">
                <a16:creationId xmlns:a16="http://schemas.microsoft.com/office/drawing/2014/main" id="{8A6B8CEE-7BCC-428E-904E-8975A956CB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91002" y="10"/>
            <a:ext cx="3809998" cy="3904881"/>
          </a:xfrm>
          <a:custGeom>
            <a:avLst/>
            <a:gdLst/>
            <a:ahLst/>
            <a:cxnLst/>
            <a:rect l="l" t="t" r="r" b="b"/>
            <a:pathLst>
              <a:path w="3809998" h="3361533">
                <a:moveTo>
                  <a:pt x="0" y="0"/>
                </a:moveTo>
                <a:lnTo>
                  <a:pt x="3809998" y="0"/>
                </a:lnTo>
                <a:lnTo>
                  <a:pt x="3809998" y="3353206"/>
                </a:lnTo>
                <a:lnTo>
                  <a:pt x="1781628" y="3181423"/>
                </a:lnTo>
                <a:lnTo>
                  <a:pt x="0" y="3361533"/>
                </a:lnTo>
                <a:close/>
              </a:path>
            </a:pathLst>
          </a:custGeom>
        </p:spPr>
      </p:pic>
      <p:pic>
        <p:nvPicPr>
          <p:cNvPr id="19" name="Segnaposto contenuto 18" descr="Immagine che contiene persona, interni, pavimento&#10;&#10;Descrizione generata automaticamente">
            <a:extLst>
              <a:ext uri="{FF2B5EF4-FFF2-40B4-BE49-F238E27FC236}">
                <a16:creationId xmlns:a16="http://schemas.microsoft.com/office/drawing/2014/main" id="{343ACEB0-9A68-4A9A-82F1-AAB7F37D2E1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191500" y="-1"/>
            <a:ext cx="4000500" cy="4008409"/>
          </a:xfrm>
          <a:custGeom>
            <a:avLst/>
            <a:gdLst/>
            <a:ahLst/>
            <a:cxnLst/>
            <a:rect l="l" t="t" r="r" b="b"/>
            <a:pathLst>
              <a:path w="4000500" h="3403026">
                <a:moveTo>
                  <a:pt x="0" y="0"/>
                </a:moveTo>
                <a:lnTo>
                  <a:pt x="4000500" y="0"/>
                </a:lnTo>
                <a:lnTo>
                  <a:pt x="4000500" y="3403026"/>
                </a:lnTo>
                <a:lnTo>
                  <a:pt x="9072" y="3370108"/>
                </a:lnTo>
                <a:lnTo>
                  <a:pt x="0" y="3369340"/>
                </a:lnTo>
                <a:close/>
              </a:path>
            </a:pathLst>
          </a:custGeom>
        </p:spPr>
      </p:pic>
      <p:grpSp>
        <p:nvGrpSpPr>
          <p:cNvPr id="32" name="Group 31">
            <a:extLst>
              <a:ext uri="{FF2B5EF4-FFF2-40B4-BE49-F238E27FC236}">
                <a16:creationId xmlns:a16="http://schemas.microsoft.com/office/drawing/2014/main" id="{A50943B0-FDF7-4C2C-B784-9208C945A8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25" name="Freeform: Shape 32">
              <a:extLst>
                <a:ext uri="{FF2B5EF4-FFF2-40B4-BE49-F238E27FC236}">
                  <a16:creationId xmlns:a16="http://schemas.microsoft.com/office/drawing/2014/main" id="{64021FAB-FA86-49DE-8FC9-585A1729B7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Freeform: Shape 33">
              <a:extLst>
                <a:ext uri="{FF2B5EF4-FFF2-40B4-BE49-F238E27FC236}">
                  <a16:creationId xmlns:a16="http://schemas.microsoft.com/office/drawing/2014/main" id="{7B58B526-A432-4EB5-AA70-2BB897257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5">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132606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9" name="Straight Connector 48">
            <a:extLst>
              <a:ext uri="{FF2B5EF4-FFF2-40B4-BE49-F238E27FC236}">
                <a16:creationId xmlns:a16="http://schemas.microsoft.com/office/drawing/2014/main" id="{99AE2756-0FC4-4155-83E7-58AAAB63E7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5689"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247AB924-1B87-43FC-B7C7-B112D5C51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021F1E4-9DF9-40AC-9CD7-35D2F4BD3DBE}"/>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000">
                <a:solidFill>
                  <a:srgbClr val="FFFFFF"/>
                </a:solidFill>
              </a:rPr>
              <a:t>Giornata di arte “en plein air” nel territorio</a:t>
            </a:r>
          </a:p>
        </p:txBody>
      </p:sp>
      <p:pic>
        <p:nvPicPr>
          <p:cNvPr id="19" name="Segnaposto contenuto 18" descr="Immagine che contiene erba, cielo, esterni, edificio&#10;&#10;Descrizione generata automaticamente">
            <a:extLst>
              <a:ext uri="{FF2B5EF4-FFF2-40B4-BE49-F238E27FC236}">
                <a16:creationId xmlns:a16="http://schemas.microsoft.com/office/drawing/2014/main" id="{46A42CAC-7046-4010-98DF-EAFB7351CD0E}"/>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320040" y="861858"/>
            <a:ext cx="3425609" cy="2889382"/>
          </a:xfrm>
          <a:prstGeom prst="rect">
            <a:avLst/>
          </a:prstGeom>
        </p:spPr>
      </p:pic>
      <p:pic>
        <p:nvPicPr>
          <p:cNvPr id="21" name="Immagine 20" descr="Immagine che contiene erba, esterni, terra, piccolo&#10;&#10;Descrizione generata automaticamente">
            <a:extLst>
              <a:ext uri="{FF2B5EF4-FFF2-40B4-BE49-F238E27FC236}">
                <a16:creationId xmlns:a16="http://schemas.microsoft.com/office/drawing/2014/main" id="{FD9079B9-00B5-41B4-A749-C6CC99367F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85729" y="856809"/>
            <a:ext cx="3433324" cy="2899481"/>
          </a:xfrm>
          <a:prstGeom prst="rect">
            <a:avLst/>
          </a:prstGeom>
        </p:spPr>
      </p:pic>
      <p:cxnSp>
        <p:nvCxnSpPr>
          <p:cNvPr id="53" name="Straight Connector 52">
            <a:extLst>
              <a:ext uri="{FF2B5EF4-FFF2-40B4-BE49-F238E27FC236}">
                <a16:creationId xmlns:a16="http://schemas.microsoft.com/office/drawing/2014/main" id="{818DC98F-4057-4645-B948-F604F39A9CF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534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11" name="Immagine 10" descr="Immagine che contiene erba, esterni, cielo, edificio&#10;&#10;Descrizione generata automaticamente">
            <a:extLst>
              <a:ext uri="{FF2B5EF4-FFF2-40B4-BE49-F238E27FC236}">
                <a16:creationId xmlns:a16="http://schemas.microsoft.com/office/drawing/2014/main" id="{2E9A740A-5FE6-4ECC-B1F4-D443631E894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2"/>
          <a:stretch/>
        </p:blipFill>
        <p:spPr>
          <a:xfrm>
            <a:off x="8823526" y="330045"/>
            <a:ext cx="2676314" cy="3997637"/>
          </a:xfrm>
          <a:prstGeom prst="rect">
            <a:avLst/>
          </a:prstGeom>
        </p:spPr>
      </p:pic>
      <p:cxnSp>
        <p:nvCxnSpPr>
          <p:cNvPr id="55" name="Straight Connector 54">
            <a:extLst>
              <a:ext uri="{FF2B5EF4-FFF2-40B4-BE49-F238E27FC236}">
                <a16:creationId xmlns:a16="http://schemas.microsoft.com/office/drawing/2014/main" id="{DAD2B705-4A9B-408D-AA80-4F41045E09D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58044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Segnaposto contenuto 14" descr="Immagine che contiene interni, parete, persona&#10;&#10;Descrizione generata automaticamente">
            <a:extLst>
              <a:ext uri="{FF2B5EF4-FFF2-40B4-BE49-F238E27FC236}">
                <a16:creationId xmlns:a16="http://schemas.microsoft.com/office/drawing/2014/main" id="{3EBF0F82-4BE0-4BBA-8BDC-5D2165D74A15}"/>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rot="5400000">
            <a:off x="1333508" y="2095511"/>
            <a:ext cx="3429003" cy="6095980"/>
          </a:xfrm>
        </p:spPr>
      </p:pic>
      <p:pic>
        <p:nvPicPr>
          <p:cNvPr id="7" name="Immagine 6" descr="Immagine che contiene persona, cibo, gnocco&#10;&#10;Descrizione generata automaticamente">
            <a:extLst>
              <a:ext uri="{FF2B5EF4-FFF2-40B4-BE49-F238E27FC236}">
                <a16:creationId xmlns:a16="http://schemas.microsoft.com/office/drawing/2014/main" id="{04593090-3421-452B-9FA5-6854D9636C6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6095980" cy="3428990"/>
          </a:xfrm>
          <a:prstGeom prst="rect">
            <a:avLst/>
          </a:prstGeom>
        </p:spPr>
      </p:pic>
      <p:pic>
        <p:nvPicPr>
          <p:cNvPr id="9" name="Immagine 8" descr="Immagine che contiene persona, interni, cibo, dessert&#10;&#10;Descrizione generata automaticamente">
            <a:extLst>
              <a:ext uri="{FF2B5EF4-FFF2-40B4-BE49-F238E27FC236}">
                <a16:creationId xmlns:a16="http://schemas.microsoft.com/office/drawing/2014/main" id="{56E2B146-06C3-4A7A-B566-85BE4BFBFAC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6000" y="10"/>
            <a:ext cx="6096000" cy="3428990"/>
          </a:xfrm>
          <a:prstGeom prst="rect">
            <a:avLst/>
          </a:prstGeom>
        </p:spPr>
      </p:pic>
      <p:pic>
        <p:nvPicPr>
          <p:cNvPr id="11" name="Immagine 10" descr="Immagine che contiene piatto, utensile da cucina&#10;&#10;Descrizione generata automaticamente">
            <a:extLst>
              <a:ext uri="{FF2B5EF4-FFF2-40B4-BE49-F238E27FC236}">
                <a16:creationId xmlns:a16="http://schemas.microsoft.com/office/drawing/2014/main" id="{8D215AE5-665E-4127-9B1A-D66BDEDC894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096000" y="3429000"/>
            <a:ext cx="6096000" cy="3429000"/>
          </a:xfrm>
          <a:prstGeom prst="rect">
            <a:avLst/>
          </a:prstGeom>
        </p:spPr>
      </p:pic>
      <p:sp>
        <p:nvSpPr>
          <p:cNvPr id="16" name="Rectangle 15">
            <a:extLst>
              <a:ext uri="{FF2B5EF4-FFF2-40B4-BE49-F238E27FC236}">
                <a16:creationId xmlns:a16="http://schemas.microsoft.com/office/drawing/2014/main" id="{B497CCB5-5FC2-473C-AFCC-2430CEF1D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409915" y="1742916"/>
            <a:ext cx="3372170" cy="33721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ame 17">
            <a:extLst>
              <a:ext uri="{FF2B5EF4-FFF2-40B4-BE49-F238E27FC236}">
                <a16:creationId xmlns:a16="http://schemas.microsoft.com/office/drawing/2014/main" id="{599C8C75-BFDF-44E7-A028-EEB5EDD58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971277" y="1304278"/>
            <a:ext cx="4249446" cy="4249444"/>
          </a:xfrm>
          <a:prstGeom prst="frame">
            <a:avLst>
              <a:gd name="adj1" fmla="val 1195"/>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olo 1">
            <a:extLst>
              <a:ext uri="{FF2B5EF4-FFF2-40B4-BE49-F238E27FC236}">
                <a16:creationId xmlns:a16="http://schemas.microsoft.com/office/drawing/2014/main" id="{205F7608-D7EB-413F-B160-B1B36B78A495}"/>
              </a:ext>
            </a:extLst>
          </p:cNvPr>
          <p:cNvSpPr>
            <a:spLocks noGrp="1"/>
          </p:cNvSpPr>
          <p:nvPr>
            <p:ph type="title"/>
          </p:nvPr>
        </p:nvSpPr>
        <p:spPr>
          <a:xfrm>
            <a:off x="4286858" y="2761554"/>
            <a:ext cx="3618284" cy="1345720"/>
          </a:xfrm>
          <a:noFill/>
        </p:spPr>
        <p:txBody>
          <a:bodyPr vert="horz" lIns="91440" tIns="45720" rIns="91440" bIns="45720" rtlCol="0" anchor="ctr">
            <a:normAutofit/>
          </a:bodyPr>
          <a:lstStyle/>
          <a:p>
            <a:pPr algn="ctr"/>
            <a:r>
              <a:rPr lang="en-US" sz="2800" kern="1200" dirty="0" err="1">
                <a:solidFill>
                  <a:srgbClr val="080808"/>
                </a:solidFill>
                <a:latin typeface="+mj-lt"/>
                <a:ea typeface="+mj-ea"/>
                <a:cs typeface="+mj-cs"/>
              </a:rPr>
              <a:t>Laboratori</a:t>
            </a:r>
            <a:r>
              <a:rPr lang="en-US" sz="2800" kern="1200" dirty="0">
                <a:solidFill>
                  <a:srgbClr val="080808"/>
                </a:solidFill>
                <a:latin typeface="+mj-lt"/>
                <a:ea typeface="+mj-ea"/>
                <a:cs typeface="+mj-cs"/>
              </a:rPr>
              <a:t> </a:t>
            </a:r>
            <a:r>
              <a:rPr lang="en-US" sz="2800" kern="1200" dirty="0" err="1">
                <a:solidFill>
                  <a:srgbClr val="080808"/>
                </a:solidFill>
                <a:latin typeface="+mj-lt"/>
                <a:ea typeface="+mj-ea"/>
                <a:cs typeface="+mj-cs"/>
              </a:rPr>
              <a:t>fra</a:t>
            </a:r>
            <a:r>
              <a:rPr lang="en-US" sz="2800" kern="1200" dirty="0">
                <a:solidFill>
                  <a:srgbClr val="080808"/>
                </a:solidFill>
                <a:latin typeface="+mj-lt"/>
                <a:ea typeface="+mj-ea"/>
                <a:cs typeface="+mj-cs"/>
              </a:rPr>
              <a:t> Arte e </a:t>
            </a:r>
            <a:r>
              <a:rPr lang="en-US" sz="2800" kern="1200" dirty="0" err="1">
                <a:solidFill>
                  <a:srgbClr val="080808"/>
                </a:solidFill>
                <a:latin typeface="+mj-lt"/>
                <a:ea typeface="+mj-ea"/>
                <a:cs typeface="+mj-cs"/>
              </a:rPr>
              <a:t>Alimentazione</a:t>
            </a:r>
            <a:r>
              <a:rPr lang="en-US" sz="2800" kern="1200" dirty="0">
                <a:solidFill>
                  <a:srgbClr val="080808"/>
                </a:solidFill>
                <a:latin typeface="+mj-lt"/>
                <a:ea typeface="+mj-ea"/>
                <a:cs typeface="+mj-cs"/>
              </a:rPr>
              <a:t> per bambini e </a:t>
            </a:r>
            <a:r>
              <a:rPr lang="en-US" sz="2800" kern="1200" dirty="0" err="1">
                <a:solidFill>
                  <a:srgbClr val="080808"/>
                </a:solidFill>
                <a:latin typeface="+mj-lt"/>
                <a:ea typeface="+mj-ea"/>
                <a:cs typeface="+mj-cs"/>
              </a:rPr>
              <a:t>ragazzi</a:t>
            </a:r>
            <a:endParaRPr lang="en-US" sz="2800" kern="1200" dirty="0">
              <a:solidFill>
                <a:srgbClr val="080808"/>
              </a:solidFill>
              <a:latin typeface="+mj-lt"/>
              <a:ea typeface="+mj-ea"/>
              <a:cs typeface="+mj-cs"/>
            </a:endParaRPr>
          </a:p>
        </p:txBody>
      </p:sp>
    </p:spTree>
    <p:extLst>
      <p:ext uri="{BB962C8B-B14F-4D97-AF65-F5344CB8AC3E}">
        <p14:creationId xmlns:p14="http://schemas.microsoft.com/office/powerpoint/2010/main" val="2988193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1EA9DEC-33E5-405A-8FF1-30AA7B6EE73B}"/>
              </a:ext>
            </a:extLst>
          </p:cNvPr>
          <p:cNvSpPr>
            <a:spLocks noGrp="1"/>
          </p:cNvSpPr>
          <p:nvPr>
            <p:ph type="title"/>
          </p:nvPr>
        </p:nvSpPr>
        <p:spPr>
          <a:xfrm>
            <a:off x="5202621" y="4665605"/>
            <a:ext cx="6638806" cy="1292433"/>
          </a:xfrm>
        </p:spPr>
        <p:txBody>
          <a:bodyPr vert="horz" lIns="91440" tIns="45720" rIns="91440" bIns="45720" rtlCol="0" anchor="ctr">
            <a:normAutofit fontScale="90000"/>
          </a:bodyPr>
          <a:lstStyle/>
          <a:p>
            <a:r>
              <a:rPr lang="en-US" sz="4800" kern="1200" dirty="0" err="1">
                <a:solidFill>
                  <a:schemeClr val="tx1"/>
                </a:solidFill>
                <a:latin typeface="+mj-lt"/>
                <a:ea typeface="+mj-ea"/>
                <a:cs typeface="+mj-cs"/>
              </a:rPr>
              <a:t>Laboratorio</a:t>
            </a:r>
            <a:r>
              <a:rPr lang="en-US" sz="4800" kern="1200" dirty="0">
                <a:solidFill>
                  <a:schemeClr val="tx1"/>
                </a:solidFill>
                <a:latin typeface="+mj-lt"/>
                <a:ea typeface="+mj-ea"/>
                <a:cs typeface="+mj-cs"/>
              </a:rPr>
              <a:t> di </a:t>
            </a:r>
            <a:r>
              <a:rPr lang="en-US" sz="4800" kern="1200" dirty="0" err="1">
                <a:solidFill>
                  <a:schemeClr val="tx1"/>
                </a:solidFill>
                <a:latin typeface="+mj-lt"/>
                <a:ea typeface="+mj-ea"/>
                <a:cs typeface="+mj-cs"/>
              </a:rPr>
              <a:t>curatela</a:t>
            </a:r>
            <a:r>
              <a:rPr lang="en-US" sz="4800" kern="1200" dirty="0">
                <a:solidFill>
                  <a:schemeClr val="tx1"/>
                </a:solidFill>
                <a:latin typeface="+mj-lt"/>
                <a:ea typeface="+mj-ea"/>
                <a:cs typeface="+mj-cs"/>
              </a:rPr>
              <a:t> </a:t>
            </a:r>
            <a:r>
              <a:rPr lang="en-US" sz="4800" kern="1200" dirty="0" err="1">
                <a:solidFill>
                  <a:schemeClr val="tx1"/>
                </a:solidFill>
                <a:latin typeface="+mj-lt"/>
                <a:ea typeface="+mj-ea"/>
                <a:cs typeface="+mj-cs"/>
              </a:rPr>
              <a:t>artistica</a:t>
            </a:r>
            <a:endParaRPr lang="en-US" sz="4800" kern="1200" dirty="0">
              <a:solidFill>
                <a:schemeClr val="tx1"/>
              </a:solidFill>
              <a:latin typeface="+mj-lt"/>
              <a:ea typeface="+mj-ea"/>
              <a:cs typeface="+mj-cs"/>
            </a:endParaRPr>
          </a:p>
        </p:txBody>
      </p:sp>
      <p:pic>
        <p:nvPicPr>
          <p:cNvPr id="11" name="Immagine 10" descr="Immagine che contiene esterni, erba, albero, pianta&#10;&#10;Descrizione generata automaticamente">
            <a:extLst>
              <a:ext uri="{FF2B5EF4-FFF2-40B4-BE49-F238E27FC236}">
                <a16:creationId xmlns:a16="http://schemas.microsoft.com/office/drawing/2014/main" id="{4542B1BF-09F3-4A2C-BBFC-D671E61073F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20" y="1"/>
            <a:ext cx="4848284" cy="4359438"/>
          </a:xfrm>
          <a:prstGeom prst="rect">
            <a:avLst/>
          </a:prstGeom>
        </p:spPr>
      </p:pic>
      <p:pic>
        <p:nvPicPr>
          <p:cNvPr id="7" name="Segnaposto contenuto 6" descr="Immagine che contiene persona, interni, pavimento, soffitto&#10;&#10;Descrizione generata automaticamente">
            <a:extLst>
              <a:ext uri="{FF2B5EF4-FFF2-40B4-BE49-F238E27FC236}">
                <a16:creationId xmlns:a16="http://schemas.microsoft.com/office/drawing/2014/main" id="{387F48D8-3D5F-4C6E-AAFD-E31C84351BAB}"/>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r="-1"/>
          <a:stretch/>
        </p:blipFill>
        <p:spPr>
          <a:xfrm>
            <a:off x="4972050" y="-1"/>
            <a:ext cx="7216902" cy="4359440"/>
          </a:xfrm>
          <a:prstGeom prst="rect">
            <a:avLst/>
          </a:prstGeom>
        </p:spPr>
      </p:pic>
      <p:pic>
        <p:nvPicPr>
          <p:cNvPr id="9" name="Immagine 8" descr="Immagine che contiene interni, sala riunioni&#10;&#10;Descrizione generata automaticamente">
            <a:extLst>
              <a:ext uri="{FF2B5EF4-FFF2-40B4-BE49-F238E27FC236}">
                <a16:creationId xmlns:a16="http://schemas.microsoft.com/office/drawing/2014/main" id="{7C73B645-5E05-4D09-B287-E145B4E9F8E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 y="4472610"/>
            <a:ext cx="4848284" cy="2385390"/>
          </a:xfrm>
          <a:prstGeom prst="rect">
            <a:avLst/>
          </a:prstGeom>
        </p:spPr>
      </p:pic>
    </p:spTree>
    <p:extLst>
      <p:ext uri="{BB962C8B-B14F-4D97-AF65-F5344CB8AC3E}">
        <p14:creationId xmlns:p14="http://schemas.microsoft.com/office/powerpoint/2010/main" val="2947964552"/>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Segnaposto contenuto 6" descr="Immagine che contiene erba, esterni, cielo, albero&#10;&#10;Descrizione generata automaticamente">
            <a:extLst>
              <a:ext uri="{FF2B5EF4-FFF2-40B4-BE49-F238E27FC236}">
                <a16:creationId xmlns:a16="http://schemas.microsoft.com/office/drawing/2014/main" id="{BBF1448F-93FA-4B8E-BB02-DB8E3CB340A6}"/>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4" y="0"/>
            <a:ext cx="12192000" cy="6857990"/>
          </a:xfrm>
          <a:prstGeom prst="rect">
            <a:avLst/>
          </a:prstGeom>
        </p:spPr>
      </p:pic>
      <p:sp>
        <p:nvSpPr>
          <p:cNvPr id="23" name="Rectangle 22">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CE4A3472-7ECC-44DC-B1DF-682F66D7B25E}"/>
              </a:ext>
            </a:extLst>
          </p:cNvPr>
          <p:cNvSpPr>
            <a:spLocks noGrp="1"/>
          </p:cNvSpPr>
          <p:nvPr>
            <p:ph type="title"/>
          </p:nvPr>
        </p:nvSpPr>
        <p:spPr>
          <a:xfrm>
            <a:off x="404553" y="4412974"/>
            <a:ext cx="9078562" cy="1066554"/>
          </a:xfrm>
        </p:spPr>
        <p:txBody>
          <a:bodyPr vert="horz" lIns="91440" tIns="45720" rIns="91440" bIns="45720" rtlCol="0" anchor="b">
            <a:normAutofit/>
          </a:bodyPr>
          <a:lstStyle/>
          <a:p>
            <a:r>
              <a:rPr lang="en-US" sz="3200" b="1" dirty="0"/>
              <a:t>IL MAF: LA COLLEZIONE D’ARTE, GLI ARTISTI E GLI OSPITI</a:t>
            </a:r>
          </a:p>
        </p:txBody>
      </p:sp>
      <p:sp>
        <p:nvSpPr>
          <p:cNvPr id="25" name="Rectangle: Rounded Corners 24">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3093571"/>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persona, albero, esterni, terra&#10;&#10;Descrizione generata automaticamente">
            <a:extLst>
              <a:ext uri="{FF2B5EF4-FFF2-40B4-BE49-F238E27FC236}">
                <a16:creationId xmlns:a16="http://schemas.microsoft.com/office/drawing/2014/main" id="{8D8864BF-DEF3-44B2-A139-2DED2956B589}"/>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154E8CA8-5047-4B2D-97BD-342745F2454F}"/>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br>
              <a:rPr lang="it-IT" sz="2200" dirty="0">
                <a:solidFill>
                  <a:schemeClr val="tx1">
                    <a:lumMod val="95000"/>
                  </a:schemeClr>
                </a:solidFill>
              </a:rPr>
            </a:br>
            <a:br>
              <a:rPr lang="it-IT" sz="2200" dirty="0">
                <a:solidFill>
                  <a:schemeClr val="tx1">
                    <a:lumMod val="95000"/>
                  </a:schemeClr>
                </a:solidFill>
              </a:rPr>
            </a:br>
            <a:r>
              <a:rPr lang="it-IT" sz="2200" dirty="0">
                <a:solidFill>
                  <a:schemeClr val="tx1">
                    <a:lumMod val="95000"/>
                  </a:schemeClr>
                </a:solidFill>
              </a:rPr>
              <a:t>2020 – 6° Festival Internazionale dei Depuri</a:t>
            </a:r>
            <a:br>
              <a:rPr lang="it-IT" sz="2200" dirty="0">
                <a:solidFill>
                  <a:schemeClr val="tx1">
                    <a:lumMod val="95000"/>
                  </a:schemeClr>
                </a:solidFill>
              </a:rPr>
            </a:br>
            <a:r>
              <a:rPr lang="it-IT" sz="2200" dirty="0">
                <a:solidFill>
                  <a:schemeClr val="tx1">
                    <a:lumMod val="95000"/>
                  </a:schemeClr>
                </a:solidFill>
              </a:rPr>
              <a:t>L’Assessore alla Mobilità del Comune di Milano Marco Granelli, il Presidente di MM Spa Simone Dragone</a:t>
            </a:r>
            <a:br>
              <a:rPr lang="it-IT" sz="1800" b="1" dirty="0">
                <a:solidFill>
                  <a:schemeClr val="tx1">
                    <a:lumMod val="95000"/>
                  </a:schemeClr>
                </a:solidFill>
              </a:rPr>
            </a:br>
            <a:endParaRPr lang="en-US" sz="3600" dirty="0">
              <a:solidFill>
                <a:schemeClr val="tx1">
                  <a:lumMod val="85000"/>
                  <a:lumOff val="15000"/>
                </a:schemeClr>
              </a:solidFill>
            </a:endParaRP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3498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Segnaposto contenuto 15" descr="Immagine che contiene esterni, cielo, persona&#10;&#10;Descrizione generata automaticamente">
            <a:extLst>
              <a:ext uri="{FF2B5EF4-FFF2-40B4-BE49-F238E27FC236}">
                <a16:creationId xmlns:a16="http://schemas.microsoft.com/office/drawing/2014/main" id="{6592839C-2F7A-4A27-AEB6-63792787A41B}"/>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1" name="Rectangle 2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olo 8">
            <a:extLst>
              <a:ext uri="{FF2B5EF4-FFF2-40B4-BE49-F238E27FC236}">
                <a16:creationId xmlns:a16="http://schemas.microsoft.com/office/drawing/2014/main" id="{DDD2316F-5BAE-44B7-ABE3-39BE7528992D}"/>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br>
              <a:rPr lang="it-IT" sz="3600" b="1" dirty="0">
                <a:solidFill>
                  <a:schemeClr val="tx1">
                    <a:lumMod val="95000"/>
                  </a:schemeClr>
                </a:solidFill>
              </a:rPr>
            </a:br>
            <a:r>
              <a:rPr lang="it-IT" sz="2000" dirty="0">
                <a:solidFill>
                  <a:schemeClr val="tx1">
                    <a:lumMod val="95000"/>
                  </a:schemeClr>
                </a:solidFill>
              </a:rPr>
              <a:t>2020 – 6° Festival Internazionale dei Depuri</a:t>
            </a:r>
            <a:br>
              <a:rPr lang="it-IT" sz="2000" dirty="0">
                <a:solidFill>
                  <a:schemeClr val="tx1">
                    <a:lumMod val="95000"/>
                  </a:schemeClr>
                </a:solidFill>
              </a:rPr>
            </a:br>
            <a:r>
              <a:rPr lang="it-IT" sz="2000" dirty="0">
                <a:solidFill>
                  <a:schemeClr val="tx1">
                    <a:lumMod val="95000"/>
                  </a:schemeClr>
                </a:solidFill>
              </a:rPr>
              <a:t>L’Assessore alla Cultura del Comune di Milano Filippo Del Corno, il Presidente di Arte da mangiare </a:t>
            </a:r>
            <a:r>
              <a:rPr lang="it-IT" sz="2000" dirty="0" err="1">
                <a:solidFill>
                  <a:schemeClr val="tx1">
                    <a:lumMod val="95000"/>
                  </a:schemeClr>
                </a:solidFill>
              </a:rPr>
              <a:t>mangiare</a:t>
            </a:r>
            <a:r>
              <a:rPr lang="it-IT" sz="2000" dirty="0">
                <a:solidFill>
                  <a:schemeClr val="tx1">
                    <a:lumMod val="95000"/>
                  </a:schemeClr>
                </a:solidFill>
              </a:rPr>
              <a:t> Arte Vincenzo de Vera d’Aragona, il Presidente di MM Spa Simone Dragone</a:t>
            </a:r>
            <a:br>
              <a:rPr lang="it-IT" sz="3600" b="1" dirty="0">
                <a:solidFill>
                  <a:schemeClr val="tx1">
                    <a:lumMod val="95000"/>
                  </a:schemeClr>
                </a:solidFill>
              </a:rPr>
            </a:br>
            <a:endParaRPr lang="en-US" sz="3600" dirty="0">
              <a:solidFill>
                <a:schemeClr val="tx1">
                  <a:lumMod val="85000"/>
                  <a:lumOff val="15000"/>
                </a:schemeClr>
              </a:solidFill>
            </a:endParaRPr>
          </a:p>
        </p:txBody>
      </p:sp>
      <p:cxnSp>
        <p:nvCxnSpPr>
          <p:cNvPr id="23" name="Straight Connector 2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4836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Segnaposto contenuto 9" descr="Immagine che contiene erba, esterni, albero, cielo&#10;&#10;Descrizione generata automaticamente">
            <a:extLst>
              <a:ext uri="{FF2B5EF4-FFF2-40B4-BE49-F238E27FC236}">
                <a16:creationId xmlns:a16="http://schemas.microsoft.com/office/drawing/2014/main" id="{5691B3CD-CBC8-4DE8-97CD-7EDD5355992B}"/>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0" name="Rectangle 2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olo 4">
            <a:extLst>
              <a:ext uri="{FF2B5EF4-FFF2-40B4-BE49-F238E27FC236}">
                <a16:creationId xmlns:a16="http://schemas.microsoft.com/office/drawing/2014/main" id="{7D191301-1E2E-4AF9-A021-5B232AF43BC8}"/>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br>
              <a:rPr lang="it-IT" sz="3600" b="1" dirty="0">
                <a:solidFill>
                  <a:schemeClr val="tx1">
                    <a:lumMod val="95000"/>
                  </a:schemeClr>
                </a:solidFill>
              </a:rPr>
            </a:br>
            <a:r>
              <a:rPr lang="it-IT" sz="2000" dirty="0">
                <a:solidFill>
                  <a:schemeClr val="tx1">
                    <a:lumMod val="95000"/>
                  </a:schemeClr>
                </a:solidFill>
              </a:rPr>
              <a:t>2020 – 6° Festival Internazionale dei Depuri</a:t>
            </a:r>
            <a:br>
              <a:rPr lang="it-IT" sz="2000" dirty="0">
                <a:solidFill>
                  <a:schemeClr val="tx1">
                    <a:lumMod val="95000"/>
                  </a:schemeClr>
                </a:solidFill>
              </a:rPr>
            </a:br>
            <a:r>
              <a:rPr lang="it-IT" sz="2000" dirty="0">
                <a:solidFill>
                  <a:schemeClr val="tx1">
                    <a:lumMod val="95000"/>
                  </a:schemeClr>
                </a:solidFill>
              </a:rPr>
              <a:t>L’Assessore alla Cultura del Comune di Milano Filippo Del Corno, La Presidente della Commissione Pari Opportunità del Comune di Milano Diana Alessandra De Marchi, il Direttore Artistico del MAF Ornella Piluso in arte </a:t>
            </a:r>
            <a:r>
              <a:rPr lang="it-IT" sz="2000" dirty="0" err="1">
                <a:solidFill>
                  <a:schemeClr val="tx1">
                    <a:lumMod val="95000"/>
                  </a:schemeClr>
                </a:solidFill>
              </a:rPr>
              <a:t>topylabrys</a:t>
            </a:r>
            <a:br>
              <a:rPr lang="it-IT" sz="3600" b="1" dirty="0">
                <a:solidFill>
                  <a:schemeClr val="tx1">
                    <a:lumMod val="95000"/>
                  </a:schemeClr>
                </a:solidFill>
              </a:rPr>
            </a:br>
            <a:endParaRPr lang="en-US" sz="3600" dirty="0">
              <a:solidFill>
                <a:schemeClr val="tx1">
                  <a:lumMod val="85000"/>
                  <a:lumOff val="15000"/>
                </a:schemeClr>
              </a:solidFill>
            </a:endParaRPr>
          </a:p>
        </p:txBody>
      </p:sp>
      <p:cxnSp>
        <p:nvCxnSpPr>
          <p:cNvPr id="32" name="Straight Connector 3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5962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albero, esterni, erba, cielo&#10;&#10;Descrizione generata automaticamente">
            <a:extLst>
              <a:ext uri="{FF2B5EF4-FFF2-40B4-BE49-F238E27FC236}">
                <a16:creationId xmlns:a16="http://schemas.microsoft.com/office/drawing/2014/main" id="{35C83A9A-54CA-4B59-80E4-3E0AB4630DC9}"/>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9" name="Rectangle 1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B7377D45-CB27-4ADB-B4E5-31E8F14C67F9}"/>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Paolo Carnevale “La </a:t>
            </a:r>
            <a:r>
              <a:rPr lang="en-US" sz="3600" dirty="0" err="1">
                <a:solidFill>
                  <a:schemeClr val="tx1">
                    <a:lumMod val="85000"/>
                    <a:lumOff val="15000"/>
                  </a:schemeClr>
                </a:solidFill>
              </a:rPr>
              <a:t>ruota</a:t>
            </a:r>
            <a:r>
              <a:rPr lang="en-US" sz="3600" dirty="0">
                <a:solidFill>
                  <a:schemeClr val="tx1">
                    <a:lumMod val="85000"/>
                    <a:lumOff val="15000"/>
                  </a:schemeClr>
                </a:solidFill>
              </a:rPr>
              <a:t> </a:t>
            </a:r>
            <a:r>
              <a:rPr lang="en-US" sz="3600" dirty="0" err="1">
                <a:solidFill>
                  <a:schemeClr val="tx1">
                    <a:lumMod val="85000"/>
                    <a:lumOff val="15000"/>
                  </a:schemeClr>
                </a:solidFill>
              </a:rPr>
              <a:t>arcobaleno</a:t>
            </a:r>
            <a:r>
              <a:rPr lang="en-US" sz="3600" dirty="0">
                <a:solidFill>
                  <a:schemeClr val="tx1">
                    <a:lumMod val="85000"/>
                    <a:lumOff val="15000"/>
                  </a:schemeClr>
                </a:solidFill>
              </a:rPr>
              <a:t>”</a:t>
            </a:r>
          </a:p>
        </p:txBody>
      </p:sp>
      <p:cxnSp>
        <p:nvCxnSpPr>
          <p:cNvPr id="27" name="Straight Connector 2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6812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37" name="Freeform: Shape 36">
            <a:extLst>
              <a:ext uri="{FF2B5EF4-FFF2-40B4-BE49-F238E27FC236}">
                <a16:creationId xmlns:a16="http://schemas.microsoft.com/office/drawing/2014/main" id="{2F0E00C3-4613-415F-BE3A-78FBAD9061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0495175" cy="6858000"/>
          </a:xfrm>
          <a:custGeom>
            <a:avLst/>
            <a:gdLst>
              <a:gd name="connsiteX0" fmla="*/ 0 w 10495175"/>
              <a:gd name="connsiteY0" fmla="*/ 0 h 6858000"/>
              <a:gd name="connsiteX1" fmla="*/ 5289224 w 10495175"/>
              <a:gd name="connsiteY1" fmla="*/ 0 h 6858000"/>
              <a:gd name="connsiteX2" fmla="*/ 6736007 w 10495175"/>
              <a:gd name="connsiteY2" fmla="*/ 0 h 6858000"/>
              <a:gd name="connsiteX3" fmla="*/ 6998753 w 10495175"/>
              <a:gd name="connsiteY3" fmla="*/ 0 h 6858000"/>
              <a:gd name="connsiteX4" fmla="*/ 7778919 w 10495175"/>
              <a:gd name="connsiteY4" fmla="*/ 0 h 6858000"/>
              <a:gd name="connsiteX5" fmla="*/ 8872152 w 10495175"/>
              <a:gd name="connsiteY5" fmla="*/ 0 h 6858000"/>
              <a:gd name="connsiteX6" fmla="*/ 8894276 w 10495175"/>
              <a:gd name="connsiteY6" fmla="*/ 14997 h 6858000"/>
              <a:gd name="connsiteX7" fmla="*/ 10495175 w 10495175"/>
              <a:gd name="connsiteY7" fmla="*/ 3621656 h 6858000"/>
              <a:gd name="connsiteX8" fmla="*/ 8620825 w 10495175"/>
              <a:gd name="connsiteY8" fmla="*/ 6374814 h 6858000"/>
              <a:gd name="connsiteX9" fmla="*/ 8104177 w 10495175"/>
              <a:gd name="connsiteY9" fmla="*/ 6780599 h 6858000"/>
              <a:gd name="connsiteX10" fmla="*/ 7992421 w 10495175"/>
              <a:gd name="connsiteY10" fmla="*/ 6858000 h 6858000"/>
              <a:gd name="connsiteX11" fmla="*/ 7778919 w 10495175"/>
              <a:gd name="connsiteY11" fmla="*/ 6858000 h 6858000"/>
              <a:gd name="connsiteX12" fmla="*/ 6998753 w 10495175"/>
              <a:gd name="connsiteY12" fmla="*/ 6858000 h 6858000"/>
              <a:gd name="connsiteX13" fmla="*/ 6736007 w 10495175"/>
              <a:gd name="connsiteY13" fmla="*/ 6858000 h 6858000"/>
              <a:gd name="connsiteX14" fmla="*/ 5289224 w 10495175"/>
              <a:gd name="connsiteY14" fmla="*/ 6858000 h 6858000"/>
              <a:gd name="connsiteX15" fmla="*/ 0 w 10495175"/>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95175" h="6858000">
                <a:moveTo>
                  <a:pt x="0" y="0"/>
                </a:moveTo>
                <a:lnTo>
                  <a:pt x="5289224" y="0"/>
                </a:lnTo>
                <a:lnTo>
                  <a:pt x="6736007" y="0"/>
                </a:lnTo>
                <a:lnTo>
                  <a:pt x="6998753" y="0"/>
                </a:lnTo>
                <a:lnTo>
                  <a:pt x="7778919" y="0"/>
                </a:lnTo>
                <a:lnTo>
                  <a:pt x="8872152" y="0"/>
                </a:lnTo>
                <a:lnTo>
                  <a:pt x="8894276" y="14997"/>
                </a:lnTo>
                <a:cubicBezTo>
                  <a:pt x="9921439" y="754641"/>
                  <a:pt x="10495175" y="2093192"/>
                  <a:pt x="10495175" y="3621656"/>
                </a:cubicBezTo>
                <a:cubicBezTo>
                  <a:pt x="10495175" y="4969131"/>
                  <a:pt x="9566450" y="5602839"/>
                  <a:pt x="8620825" y="6374814"/>
                </a:cubicBezTo>
                <a:cubicBezTo>
                  <a:pt x="8448622" y="6515397"/>
                  <a:pt x="8277995" y="6653108"/>
                  <a:pt x="8104177" y="6780599"/>
                </a:cubicBezTo>
                <a:lnTo>
                  <a:pt x="7992421" y="6858000"/>
                </a:lnTo>
                <a:lnTo>
                  <a:pt x="7778919" y="6858000"/>
                </a:lnTo>
                <a:lnTo>
                  <a:pt x="6998753" y="6858000"/>
                </a:lnTo>
                <a:lnTo>
                  <a:pt x="6736007" y="6858000"/>
                </a:lnTo>
                <a:lnTo>
                  <a:pt x="528922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9" name="Freeform: Shape 38">
            <a:extLst>
              <a:ext uri="{FF2B5EF4-FFF2-40B4-BE49-F238E27FC236}">
                <a16:creationId xmlns:a16="http://schemas.microsoft.com/office/drawing/2014/main" id="{8DBEAE55-3EA1-41D7-A212-5F7D8986C1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98020"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1" name="Freeform: Shape 40">
            <a:extLst>
              <a:ext uri="{FF2B5EF4-FFF2-40B4-BE49-F238E27FC236}">
                <a16:creationId xmlns:a16="http://schemas.microsoft.com/office/drawing/2014/main" id="{CFC5F0E7-644F-4101-BE72-12825CF537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85964"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Segnaposto contenuto 4" descr="Immagine che contiene edificio, corte, pietra, colonnato&#10;&#10;Descrizione generata automaticamente">
            <a:extLst>
              <a:ext uri="{FF2B5EF4-FFF2-40B4-BE49-F238E27FC236}">
                <a16:creationId xmlns:a16="http://schemas.microsoft.com/office/drawing/2014/main" id="{B2225D18-75D8-480E-8244-E6D1CF66039F}"/>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965200" y="920642"/>
            <a:ext cx="7735248" cy="5015569"/>
          </a:xfrm>
          <a:prstGeom prst="rect">
            <a:avLst/>
          </a:prstGeom>
        </p:spPr>
      </p:pic>
    </p:spTree>
    <p:extLst>
      <p:ext uri="{BB962C8B-B14F-4D97-AF65-F5344CB8AC3E}">
        <p14:creationId xmlns:p14="http://schemas.microsoft.com/office/powerpoint/2010/main" val="331185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esterni, cielo, erba, albero&#10;&#10;Descrizione generata automaticamente">
            <a:extLst>
              <a:ext uri="{FF2B5EF4-FFF2-40B4-BE49-F238E27FC236}">
                <a16:creationId xmlns:a16="http://schemas.microsoft.com/office/drawing/2014/main" id="{C44E4370-BA98-43B8-B256-124FF5557095}"/>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DAA0C8BD-B5DB-4208-BAF0-7E1B748A9868}"/>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Daniela Gorla “La </a:t>
            </a:r>
            <a:r>
              <a:rPr lang="en-US" sz="3600" dirty="0" err="1">
                <a:solidFill>
                  <a:schemeClr val="tx1">
                    <a:lumMod val="85000"/>
                    <a:lumOff val="15000"/>
                  </a:schemeClr>
                </a:solidFill>
              </a:rPr>
              <a:t>grande</a:t>
            </a:r>
            <a:r>
              <a:rPr lang="en-US" sz="3600" dirty="0">
                <a:solidFill>
                  <a:schemeClr val="tx1">
                    <a:lumMod val="85000"/>
                    <a:lumOff val="15000"/>
                  </a:schemeClr>
                </a:solidFill>
              </a:rPr>
              <a:t> </a:t>
            </a:r>
            <a:r>
              <a:rPr lang="en-US" sz="3600" dirty="0" err="1">
                <a:solidFill>
                  <a:schemeClr val="tx1">
                    <a:lumMod val="85000"/>
                    <a:lumOff val="15000"/>
                  </a:schemeClr>
                </a:solidFill>
              </a:rPr>
              <a:t>madre</a:t>
            </a:r>
            <a:r>
              <a:rPr lang="en-US" sz="3600" dirty="0">
                <a:solidFill>
                  <a:schemeClr val="tx1">
                    <a:lumMod val="85000"/>
                    <a:lumOff val="15000"/>
                  </a:schemeClr>
                </a:solidFill>
              </a:rPr>
              <a:t> </a:t>
            </a:r>
            <a:r>
              <a:rPr lang="en-US" sz="3600" dirty="0" err="1">
                <a:solidFill>
                  <a:schemeClr val="tx1">
                    <a:lumMod val="85000"/>
                    <a:lumOff val="15000"/>
                  </a:schemeClr>
                </a:solidFill>
              </a:rPr>
              <a:t>sirena</a:t>
            </a:r>
            <a:r>
              <a:rPr lang="en-US" sz="3600" dirty="0">
                <a:solidFill>
                  <a:schemeClr val="tx1">
                    <a:lumMod val="85000"/>
                    <a:lumOff val="15000"/>
                  </a:schemeClr>
                </a:solidFill>
              </a:rPr>
              <a:t> di </a:t>
            </a:r>
            <a:r>
              <a:rPr lang="en-US" sz="3600" dirty="0" err="1">
                <a:solidFill>
                  <a:schemeClr val="tx1">
                    <a:lumMod val="85000"/>
                    <a:lumOff val="15000"/>
                  </a:schemeClr>
                </a:solidFill>
              </a:rPr>
              <a:t>fiume</a:t>
            </a:r>
            <a:r>
              <a:rPr lang="en-US" sz="3600" dirty="0">
                <a:solidFill>
                  <a:schemeClr val="tx1">
                    <a:lumMod val="85000"/>
                    <a:lumOff val="15000"/>
                  </a:schemeClr>
                </a:solidFill>
              </a:rPr>
              <a:t>”</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0142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erba, cielo, esterni&#10;&#10;Descrizione generata automaticamente">
            <a:extLst>
              <a:ext uri="{FF2B5EF4-FFF2-40B4-BE49-F238E27FC236}">
                <a16:creationId xmlns:a16="http://schemas.microsoft.com/office/drawing/2014/main" id="{BC4617DF-2AFD-4701-A7FE-D89BE988F565}"/>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A9BF90E-735B-485C-B488-A384466805A3}"/>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Silvia Capiluppi “</a:t>
            </a:r>
            <a:r>
              <a:rPr lang="en-US" sz="3600" dirty="0" err="1">
                <a:solidFill>
                  <a:schemeClr val="tx1">
                    <a:lumMod val="85000"/>
                    <a:lumOff val="15000"/>
                  </a:schemeClr>
                </a:solidFill>
              </a:rPr>
              <a:t>Ondubo</a:t>
            </a:r>
            <a:r>
              <a:rPr lang="en-US" sz="3600" dirty="0">
                <a:solidFill>
                  <a:schemeClr val="tx1">
                    <a:lumMod val="85000"/>
                    <a:lumOff val="15000"/>
                  </a:schemeClr>
                </a:solidFill>
              </a:rPr>
              <a:t>”</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923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erba, esterni, cielo, campo&#10;&#10;Descrizione generata automaticamente">
            <a:extLst>
              <a:ext uri="{FF2B5EF4-FFF2-40B4-BE49-F238E27FC236}">
                <a16:creationId xmlns:a16="http://schemas.microsoft.com/office/drawing/2014/main" id="{A069F50B-A1CF-42B8-A173-9161655A2E44}"/>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9" name="Rectangle 1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EF84A3EF-869B-452F-8955-5D2588956C62}"/>
              </a:ext>
            </a:extLst>
          </p:cNvPr>
          <p:cNvSpPr>
            <a:spLocks noGrp="1"/>
          </p:cNvSpPr>
          <p:nvPr>
            <p:ph type="title"/>
          </p:nvPr>
        </p:nvSpPr>
        <p:spPr>
          <a:xfrm>
            <a:off x="523875" y="425950"/>
            <a:ext cx="11210925" cy="744836"/>
          </a:xfrm>
        </p:spPr>
        <p:txBody>
          <a:bodyPr vert="horz" lIns="91440" tIns="45720" rIns="91440" bIns="45720" rtlCol="0" anchor="ctr">
            <a:normAutofit/>
          </a:bodyPr>
          <a:lstStyle/>
          <a:p>
            <a:r>
              <a:rPr lang="en-US" sz="3600" dirty="0">
                <a:solidFill>
                  <a:schemeClr val="tx1">
                    <a:lumMod val="85000"/>
                    <a:lumOff val="15000"/>
                  </a:schemeClr>
                </a:solidFill>
              </a:rPr>
              <a:t>Lorenzo Marini “</a:t>
            </a:r>
            <a:r>
              <a:rPr lang="en-US" sz="3600" dirty="0" err="1">
                <a:solidFill>
                  <a:schemeClr val="tx1">
                    <a:lumMod val="85000"/>
                    <a:lumOff val="15000"/>
                  </a:schemeClr>
                </a:solidFill>
              </a:rPr>
              <a:t>Bicchiere</a:t>
            </a:r>
            <a:r>
              <a:rPr lang="en-US" sz="3600" dirty="0">
                <a:solidFill>
                  <a:schemeClr val="tx1">
                    <a:lumMod val="85000"/>
                    <a:lumOff val="15000"/>
                  </a:schemeClr>
                </a:solidFill>
              </a:rPr>
              <a:t>”</a:t>
            </a:r>
          </a:p>
        </p:txBody>
      </p:sp>
      <p:cxnSp>
        <p:nvCxnSpPr>
          <p:cNvPr id="21" name="Straight Connector 2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61063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Segnaposto contenuto 12" descr="Immagine che contiene erba, albero, esterni, campo&#10;&#10;Descrizione generata automaticamente">
            <a:extLst>
              <a:ext uri="{FF2B5EF4-FFF2-40B4-BE49-F238E27FC236}">
                <a16:creationId xmlns:a16="http://schemas.microsoft.com/office/drawing/2014/main" id="{A2B965A4-A8C0-463F-AA84-E7EE86C8D7E2}"/>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9" name="Rectangle 1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D4696F1-351F-47BB-B549-0D787483917C}"/>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lang="en-US" sz="3600" dirty="0" err="1">
                <a:solidFill>
                  <a:schemeClr val="tx1">
                    <a:lumMod val="85000"/>
                    <a:lumOff val="15000"/>
                  </a:schemeClr>
                </a:solidFill>
              </a:rPr>
              <a:t>Hanibal</a:t>
            </a:r>
            <a:r>
              <a:rPr lang="en-US" sz="3600" dirty="0">
                <a:solidFill>
                  <a:schemeClr val="tx1">
                    <a:lumMod val="85000"/>
                    <a:lumOff val="15000"/>
                  </a:schemeClr>
                </a:solidFill>
              </a:rPr>
              <a:t> </a:t>
            </a:r>
            <a:r>
              <a:rPr lang="en-US" sz="3600" dirty="0" err="1">
                <a:solidFill>
                  <a:schemeClr val="tx1">
                    <a:lumMod val="85000"/>
                    <a:lumOff val="15000"/>
                  </a:schemeClr>
                </a:solidFill>
              </a:rPr>
              <a:t>Salvaro</a:t>
            </a:r>
            <a:r>
              <a:rPr lang="en-US" sz="3600" dirty="0">
                <a:solidFill>
                  <a:schemeClr val="tx1">
                    <a:lumMod val="85000"/>
                    <a:lumOff val="15000"/>
                  </a:schemeClr>
                </a:solidFill>
              </a:rPr>
              <a:t> “</a:t>
            </a:r>
            <a:r>
              <a:rPr lang="en-US" sz="3600" dirty="0" err="1">
                <a:solidFill>
                  <a:schemeClr val="tx1">
                    <a:lumMod val="85000"/>
                    <a:lumOff val="15000"/>
                  </a:schemeClr>
                </a:solidFill>
              </a:rPr>
              <a:t>Piramide</a:t>
            </a:r>
            <a:r>
              <a:rPr lang="en-US" sz="3600" dirty="0">
                <a:solidFill>
                  <a:schemeClr val="tx1">
                    <a:lumMod val="85000"/>
                    <a:lumOff val="15000"/>
                  </a:schemeClr>
                </a:solidFill>
              </a:rPr>
              <a:t> </a:t>
            </a:r>
            <a:r>
              <a:rPr lang="en-US" sz="3600" dirty="0" err="1">
                <a:solidFill>
                  <a:schemeClr val="tx1">
                    <a:lumMod val="85000"/>
                    <a:lumOff val="15000"/>
                  </a:schemeClr>
                </a:solidFill>
              </a:rPr>
              <a:t>sociale</a:t>
            </a:r>
            <a:r>
              <a:rPr lang="en-US" sz="3600" dirty="0">
                <a:solidFill>
                  <a:schemeClr val="tx1">
                    <a:lumMod val="85000"/>
                    <a:lumOff val="15000"/>
                  </a:schemeClr>
                </a:solidFill>
              </a:rPr>
              <a:t>”</a:t>
            </a:r>
          </a:p>
        </p:txBody>
      </p:sp>
      <p:cxnSp>
        <p:nvCxnSpPr>
          <p:cNvPr id="21" name="Straight Connector 2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0436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Segnaposto contenuto 5" descr="Immagine che contiene erba, cielo, esterni, oggetto da esterni&#10;&#10;Descrizione generata automaticamente">
            <a:extLst>
              <a:ext uri="{FF2B5EF4-FFF2-40B4-BE49-F238E27FC236}">
                <a16:creationId xmlns:a16="http://schemas.microsoft.com/office/drawing/2014/main" id="{CF949EB3-00B2-4250-AEFE-1FF5024F8FBD}"/>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8" name="Rectangle 27">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D4696F1-351F-47BB-B549-0D787483917C}"/>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Caterina </a:t>
            </a:r>
            <a:r>
              <a:rPr lang="en-US" sz="3600" dirty="0" err="1">
                <a:solidFill>
                  <a:schemeClr val="tx1">
                    <a:lumMod val="85000"/>
                    <a:lumOff val="15000"/>
                  </a:schemeClr>
                </a:solidFill>
              </a:rPr>
              <a:t>Borruso</a:t>
            </a:r>
            <a:r>
              <a:rPr lang="en-US" sz="3600" dirty="0">
                <a:solidFill>
                  <a:schemeClr val="tx1">
                    <a:lumMod val="85000"/>
                    <a:lumOff val="15000"/>
                  </a:schemeClr>
                </a:solidFill>
              </a:rPr>
              <a:t> “</a:t>
            </a:r>
            <a:r>
              <a:rPr lang="en-US" sz="3600" dirty="0" err="1">
                <a:solidFill>
                  <a:schemeClr val="tx1">
                    <a:lumMod val="85000"/>
                    <a:lumOff val="15000"/>
                  </a:schemeClr>
                </a:solidFill>
              </a:rPr>
              <a:t>Vieni</a:t>
            </a:r>
            <a:r>
              <a:rPr lang="en-US" sz="3600" dirty="0">
                <a:solidFill>
                  <a:schemeClr val="tx1">
                    <a:lumMod val="85000"/>
                    <a:lumOff val="15000"/>
                  </a:schemeClr>
                </a:solidFill>
              </a:rPr>
              <a:t>, </a:t>
            </a:r>
            <a:r>
              <a:rPr lang="en-US" sz="3600" dirty="0" err="1">
                <a:solidFill>
                  <a:schemeClr val="tx1">
                    <a:lumMod val="85000"/>
                    <a:lumOff val="15000"/>
                  </a:schemeClr>
                </a:solidFill>
              </a:rPr>
              <a:t>sancte</a:t>
            </a:r>
            <a:r>
              <a:rPr lang="en-US" sz="3600" dirty="0">
                <a:solidFill>
                  <a:schemeClr val="tx1">
                    <a:lumMod val="85000"/>
                    <a:lumOff val="15000"/>
                  </a:schemeClr>
                </a:solidFill>
              </a:rPr>
              <a:t> </a:t>
            </a:r>
            <a:r>
              <a:rPr lang="en-US" sz="3600" dirty="0" err="1">
                <a:solidFill>
                  <a:schemeClr val="tx1">
                    <a:lumMod val="85000"/>
                    <a:lumOff val="15000"/>
                  </a:schemeClr>
                </a:solidFill>
              </a:rPr>
              <a:t>Spirutus</a:t>
            </a:r>
            <a:r>
              <a:rPr lang="en-US" sz="3600" dirty="0">
                <a:solidFill>
                  <a:schemeClr val="tx1">
                    <a:lumMod val="85000"/>
                    <a:lumOff val="15000"/>
                  </a:schemeClr>
                </a:solidFill>
              </a:rPr>
              <a:t>”</a:t>
            </a:r>
          </a:p>
        </p:txBody>
      </p:sp>
      <p:cxnSp>
        <p:nvCxnSpPr>
          <p:cNvPr id="30" name="Straight Connector 2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4058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Segnaposto contenuto 6" descr="Immagine che contiene erba, cielo, esterni, campo&#10;&#10;Descrizione generata automaticamente">
            <a:extLst>
              <a:ext uri="{FF2B5EF4-FFF2-40B4-BE49-F238E27FC236}">
                <a16:creationId xmlns:a16="http://schemas.microsoft.com/office/drawing/2014/main" id="{12B988E2-ADC8-48D6-A6A8-F225EBA7E918}"/>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7" name="Rectangle 36">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D4696F1-351F-47BB-B549-0D787483917C}"/>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Nazanin </a:t>
            </a:r>
            <a:r>
              <a:rPr lang="en-US" sz="3600" dirty="0" err="1">
                <a:solidFill>
                  <a:schemeClr val="tx1">
                    <a:lumMod val="85000"/>
                    <a:lumOff val="15000"/>
                  </a:schemeClr>
                </a:solidFill>
              </a:rPr>
              <a:t>Farahbod</a:t>
            </a:r>
            <a:r>
              <a:rPr lang="en-US" sz="3600" dirty="0">
                <a:solidFill>
                  <a:schemeClr val="tx1">
                    <a:lumMod val="85000"/>
                    <a:lumOff val="15000"/>
                  </a:schemeClr>
                </a:solidFill>
              </a:rPr>
              <a:t> “</a:t>
            </a:r>
            <a:r>
              <a:rPr lang="en-US" sz="3600" dirty="0" err="1">
                <a:solidFill>
                  <a:schemeClr val="tx1">
                    <a:lumMod val="85000"/>
                    <a:lumOff val="15000"/>
                  </a:schemeClr>
                </a:solidFill>
              </a:rPr>
              <a:t>Pioggia</a:t>
            </a:r>
            <a:r>
              <a:rPr lang="en-US" sz="3600" dirty="0">
                <a:solidFill>
                  <a:schemeClr val="tx1">
                    <a:lumMod val="85000"/>
                    <a:lumOff val="15000"/>
                  </a:schemeClr>
                </a:solidFill>
              </a:rPr>
              <a:t> di </a:t>
            </a:r>
            <a:r>
              <a:rPr lang="en-US" sz="3600" dirty="0" err="1">
                <a:solidFill>
                  <a:schemeClr val="tx1">
                    <a:lumMod val="85000"/>
                    <a:lumOff val="15000"/>
                  </a:schemeClr>
                </a:solidFill>
              </a:rPr>
              <a:t>pietre</a:t>
            </a:r>
            <a:r>
              <a:rPr lang="en-US" sz="3600" dirty="0">
                <a:solidFill>
                  <a:schemeClr val="tx1">
                    <a:lumMod val="85000"/>
                    <a:lumOff val="15000"/>
                  </a:schemeClr>
                </a:solidFill>
              </a:rPr>
              <a:t>”</a:t>
            </a:r>
          </a:p>
        </p:txBody>
      </p:sp>
      <p:cxnSp>
        <p:nvCxnSpPr>
          <p:cNvPr id="39" name="Straight Connector 38">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03186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Segnaposto contenuto 5" descr="Immagine che contiene albero, esterni, erba, campo&#10;&#10;Descrizione generata automaticamente">
            <a:extLst>
              <a:ext uri="{FF2B5EF4-FFF2-40B4-BE49-F238E27FC236}">
                <a16:creationId xmlns:a16="http://schemas.microsoft.com/office/drawing/2014/main" id="{55C49A06-51A7-48F1-86A1-F58C67D7CDE4}"/>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46" name="Rectangle 45">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D4696F1-351F-47BB-B549-0D787483917C}"/>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Studio Pace10 “Hydraulic Wood”</a:t>
            </a:r>
          </a:p>
        </p:txBody>
      </p:sp>
      <p:cxnSp>
        <p:nvCxnSpPr>
          <p:cNvPr id="48" name="Straight Connector 47">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49736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Segnaposto contenuto 6" descr="Immagine che contiene albero, erba, esterni, campo&#10;&#10;Descrizione generata automaticamente">
            <a:extLst>
              <a:ext uri="{FF2B5EF4-FFF2-40B4-BE49-F238E27FC236}">
                <a16:creationId xmlns:a16="http://schemas.microsoft.com/office/drawing/2014/main" id="{C127A104-DF26-4F9D-A0D5-3CE8E3924122}"/>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55" name="Rectangle 5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D4696F1-351F-47BB-B549-0D787483917C}"/>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Federico </a:t>
            </a:r>
            <a:r>
              <a:rPr lang="en-US" sz="3600" dirty="0" err="1">
                <a:solidFill>
                  <a:schemeClr val="tx1">
                    <a:lumMod val="85000"/>
                    <a:lumOff val="15000"/>
                  </a:schemeClr>
                </a:solidFill>
              </a:rPr>
              <a:t>Delross</a:t>
            </a:r>
            <a:r>
              <a:rPr lang="en-US" sz="3600" dirty="0">
                <a:solidFill>
                  <a:schemeClr val="tx1">
                    <a:lumMod val="85000"/>
                    <a:lumOff val="15000"/>
                  </a:schemeClr>
                </a:solidFill>
              </a:rPr>
              <a:t> “Purifying walk”</a:t>
            </a:r>
          </a:p>
        </p:txBody>
      </p:sp>
      <p:cxnSp>
        <p:nvCxnSpPr>
          <p:cNvPr id="57" name="Straight Connector 5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360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Segnaposto contenuto 5" descr="Immagine che contiene albero, erba, esterni, parco&#10;&#10;Descrizione generata automaticamente">
            <a:extLst>
              <a:ext uri="{FF2B5EF4-FFF2-40B4-BE49-F238E27FC236}">
                <a16:creationId xmlns:a16="http://schemas.microsoft.com/office/drawing/2014/main" id="{6456DCE5-20F1-4B9D-89CC-A97EC6BCAB0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64" name="Rectangle 63">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D4696F1-351F-47BB-B549-0D787483917C}"/>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Patricia Fraser “</a:t>
            </a:r>
            <a:r>
              <a:rPr lang="en-US" sz="3600" dirty="0" err="1">
                <a:solidFill>
                  <a:schemeClr val="tx1">
                    <a:lumMod val="85000"/>
                    <a:lumOff val="15000"/>
                  </a:schemeClr>
                </a:solidFill>
              </a:rPr>
              <a:t>Riflessioni</a:t>
            </a:r>
            <a:r>
              <a:rPr lang="en-US" sz="3600" dirty="0">
                <a:solidFill>
                  <a:schemeClr val="tx1">
                    <a:lumMod val="85000"/>
                    <a:lumOff val="15000"/>
                  </a:schemeClr>
                </a:solidFill>
              </a:rPr>
              <a:t>”</a:t>
            </a:r>
          </a:p>
        </p:txBody>
      </p:sp>
      <p:cxnSp>
        <p:nvCxnSpPr>
          <p:cNvPr id="66" name="Straight Connector 65">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376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Segnaposto contenuto 6" descr="Immagine che contiene albero, erba, esterni, campo&#10;&#10;Descrizione generata automaticamente">
            <a:extLst>
              <a:ext uri="{FF2B5EF4-FFF2-40B4-BE49-F238E27FC236}">
                <a16:creationId xmlns:a16="http://schemas.microsoft.com/office/drawing/2014/main" id="{B49E6D1E-987D-4967-AE70-643F21994169}"/>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73" name="Rectangle 72">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0D4696F1-351F-47BB-B549-0D787483917C}"/>
              </a:ext>
            </a:extLst>
          </p:cNvPr>
          <p:cNvSpPr>
            <a:spLocks noGrp="1"/>
          </p:cNvSpPr>
          <p:nvPr>
            <p:ph type="title"/>
          </p:nvPr>
        </p:nvSpPr>
        <p:spPr>
          <a:xfrm>
            <a:off x="523875" y="425950"/>
            <a:ext cx="11210925" cy="744836"/>
          </a:xfrm>
        </p:spPr>
        <p:txBody>
          <a:bodyPr vert="horz" lIns="91440" tIns="45720" rIns="91440" bIns="45720" rtlCol="0" anchor="ctr">
            <a:normAutofit/>
          </a:bodyPr>
          <a:lstStyle/>
          <a:p>
            <a:pPr algn="ctr"/>
            <a:r>
              <a:rPr lang="en-US" sz="3600" dirty="0" err="1">
                <a:solidFill>
                  <a:schemeClr val="tx1">
                    <a:lumMod val="85000"/>
                    <a:lumOff val="15000"/>
                  </a:schemeClr>
                </a:solidFill>
              </a:rPr>
              <a:t>topylabrys</a:t>
            </a:r>
            <a:r>
              <a:rPr lang="en-US" sz="3600" dirty="0">
                <a:solidFill>
                  <a:schemeClr val="tx1">
                    <a:lumMod val="85000"/>
                    <a:lumOff val="15000"/>
                  </a:schemeClr>
                </a:solidFill>
              </a:rPr>
              <a:t> “Il </a:t>
            </a:r>
            <a:r>
              <a:rPr lang="en-US" sz="3600" dirty="0" err="1">
                <a:solidFill>
                  <a:schemeClr val="tx1">
                    <a:lumMod val="85000"/>
                    <a:lumOff val="15000"/>
                  </a:schemeClr>
                </a:solidFill>
              </a:rPr>
              <a:t>ponte</a:t>
            </a:r>
            <a:r>
              <a:rPr lang="en-US" sz="3600" dirty="0">
                <a:solidFill>
                  <a:schemeClr val="tx1">
                    <a:lumMod val="85000"/>
                    <a:lumOff val="15000"/>
                  </a:schemeClr>
                </a:solidFill>
              </a:rPr>
              <a:t> del </a:t>
            </a:r>
            <a:r>
              <a:rPr lang="en-US" sz="3600" dirty="0" err="1">
                <a:solidFill>
                  <a:schemeClr val="tx1">
                    <a:lumMod val="85000"/>
                    <a:lumOff val="15000"/>
                  </a:schemeClr>
                </a:solidFill>
              </a:rPr>
              <a:t>talento</a:t>
            </a:r>
            <a:r>
              <a:rPr lang="en-US" sz="3600" dirty="0">
                <a:solidFill>
                  <a:schemeClr val="tx1">
                    <a:lumMod val="85000"/>
                    <a:lumOff val="15000"/>
                  </a:schemeClr>
                </a:solidFill>
              </a:rPr>
              <a:t> </a:t>
            </a:r>
            <a:r>
              <a:rPr lang="en-US" sz="3600" dirty="0" err="1">
                <a:solidFill>
                  <a:schemeClr val="tx1">
                    <a:lumMod val="85000"/>
                    <a:lumOff val="15000"/>
                  </a:schemeClr>
                </a:solidFill>
              </a:rPr>
              <a:t>delle</a:t>
            </a:r>
            <a:r>
              <a:rPr lang="en-US" sz="3600" dirty="0">
                <a:solidFill>
                  <a:schemeClr val="tx1">
                    <a:lumMod val="85000"/>
                    <a:lumOff val="15000"/>
                  </a:schemeClr>
                </a:solidFill>
              </a:rPr>
              <a:t> </a:t>
            </a:r>
            <a:r>
              <a:rPr lang="en-US" sz="3600" dirty="0" err="1">
                <a:solidFill>
                  <a:schemeClr val="tx1">
                    <a:lumMod val="85000"/>
                    <a:lumOff val="15000"/>
                  </a:schemeClr>
                </a:solidFill>
              </a:rPr>
              <a:t>donne</a:t>
            </a:r>
            <a:r>
              <a:rPr lang="en-US" sz="3600" dirty="0">
                <a:solidFill>
                  <a:schemeClr val="tx1">
                    <a:lumMod val="85000"/>
                    <a:lumOff val="15000"/>
                  </a:schemeClr>
                </a:solidFill>
              </a:rPr>
              <a:t>”</a:t>
            </a:r>
          </a:p>
        </p:txBody>
      </p:sp>
      <p:cxnSp>
        <p:nvCxnSpPr>
          <p:cNvPr id="75" name="Straight Connector 74">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2135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12" name="Freeform: Shape 11">
            <a:extLst>
              <a:ext uri="{FF2B5EF4-FFF2-40B4-BE49-F238E27FC236}">
                <a16:creationId xmlns:a16="http://schemas.microsoft.com/office/drawing/2014/main" id="{2F0E00C3-4613-415F-BE3A-78FBAD9061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0495175" cy="6858000"/>
          </a:xfrm>
          <a:custGeom>
            <a:avLst/>
            <a:gdLst>
              <a:gd name="connsiteX0" fmla="*/ 0 w 10495175"/>
              <a:gd name="connsiteY0" fmla="*/ 0 h 6858000"/>
              <a:gd name="connsiteX1" fmla="*/ 5289224 w 10495175"/>
              <a:gd name="connsiteY1" fmla="*/ 0 h 6858000"/>
              <a:gd name="connsiteX2" fmla="*/ 6736007 w 10495175"/>
              <a:gd name="connsiteY2" fmla="*/ 0 h 6858000"/>
              <a:gd name="connsiteX3" fmla="*/ 6998753 w 10495175"/>
              <a:gd name="connsiteY3" fmla="*/ 0 h 6858000"/>
              <a:gd name="connsiteX4" fmla="*/ 7778919 w 10495175"/>
              <a:gd name="connsiteY4" fmla="*/ 0 h 6858000"/>
              <a:gd name="connsiteX5" fmla="*/ 8872152 w 10495175"/>
              <a:gd name="connsiteY5" fmla="*/ 0 h 6858000"/>
              <a:gd name="connsiteX6" fmla="*/ 8894276 w 10495175"/>
              <a:gd name="connsiteY6" fmla="*/ 14997 h 6858000"/>
              <a:gd name="connsiteX7" fmla="*/ 10495175 w 10495175"/>
              <a:gd name="connsiteY7" fmla="*/ 3621656 h 6858000"/>
              <a:gd name="connsiteX8" fmla="*/ 8620825 w 10495175"/>
              <a:gd name="connsiteY8" fmla="*/ 6374814 h 6858000"/>
              <a:gd name="connsiteX9" fmla="*/ 8104177 w 10495175"/>
              <a:gd name="connsiteY9" fmla="*/ 6780599 h 6858000"/>
              <a:gd name="connsiteX10" fmla="*/ 7992421 w 10495175"/>
              <a:gd name="connsiteY10" fmla="*/ 6858000 h 6858000"/>
              <a:gd name="connsiteX11" fmla="*/ 7778919 w 10495175"/>
              <a:gd name="connsiteY11" fmla="*/ 6858000 h 6858000"/>
              <a:gd name="connsiteX12" fmla="*/ 6998753 w 10495175"/>
              <a:gd name="connsiteY12" fmla="*/ 6858000 h 6858000"/>
              <a:gd name="connsiteX13" fmla="*/ 6736007 w 10495175"/>
              <a:gd name="connsiteY13" fmla="*/ 6858000 h 6858000"/>
              <a:gd name="connsiteX14" fmla="*/ 5289224 w 10495175"/>
              <a:gd name="connsiteY14" fmla="*/ 6858000 h 6858000"/>
              <a:gd name="connsiteX15" fmla="*/ 0 w 10495175"/>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95175" h="6858000">
                <a:moveTo>
                  <a:pt x="0" y="0"/>
                </a:moveTo>
                <a:lnTo>
                  <a:pt x="5289224" y="0"/>
                </a:lnTo>
                <a:lnTo>
                  <a:pt x="6736007" y="0"/>
                </a:lnTo>
                <a:lnTo>
                  <a:pt x="6998753" y="0"/>
                </a:lnTo>
                <a:lnTo>
                  <a:pt x="7778919" y="0"/>
                </a:lnTo>
                <a:lnTo>
                  <a:pt x="8872152" y="0"/>
                </a:lnTo>
                <a:lnTo>
                  <a:pt x="8894276" y="14997"/>
                </a:lnTo>
                <a:cubicBezTo>
                  <a:pt x="9921439" y="754641"/>
                  <a:pt x="10495175" y="2093192"/>
                  <a:pt x="10495175" y="3621656"/>
                </a:cubicBezTo>
                <a:cubicBezTo>
                  <a:pt x="10495175" y="4969131"/>
                  <a:pt x="9566450" y="5602839"/>
                  <a:pt x="8620825" y="6374814"/>
                </a:cubicBezTo>
                <a:cubicBezTo>
                  <a:pt x="8448622" y="6515397"/>
                  <a:pt x="8277995" y="6653108"/>
                  <a:pt x="8104177" y="6780599"/>
                </a:cubicBezTo>
                <a:lnTo>
                  <a:pt x="7992421" y="6858000"/>
                </a:lnTo>
                <a:lnTo>
                  <a:pt x="7778919" y="6858000"/>
                </a:lnTo>
                <a:lnTo>
                  <a:pt x="6998753" y="6858000"/>
                </a:lnTo>
                <a:lnTo>
                  <a:pt x="6736007" y="6858000"/>
                </a:lnTo>
                <a:lnTo>
                  <a:pt x="528922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8DBEAE55-3EA1-41D7-A212-5F7D8986C1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98020"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6" name="Freeform: Shape 15">
            <a:extLst>
              <a:ext uri="{FF2B5EF4-FFF2-40B4-BE49-F238E27FC236}">
                <a16:creationId xmlns:a16="http://schemas.microsoft.com/office/drawing/2014/main" id="{CFC5F0E7-644F-4101-BE72-12825CF537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85964"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Segnaposto contenuto 4" descr="Immagine che contiene colonnato&#10;&#10;Descrizione generata automaticamente">
            <a:extLst>
              <a:ext uri="{FF2B5EF4-FFF2-40B4-BE49-F238E27FC236}">
                <a16:creationId xmlns:a16="http://schemas.microsoft.com/office/drawing/2014/main" id="{7E4E5CEE-8FF4-49A8-83EC-77AC1A502B39}"/>
              </a:ext>
            </a:extLst>
          </p:cNvPr>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092496" y="916674"/>
            <a:ext cx="7480655" cy="5023506"/>
          </a:xfrm>
          <a:prstGeom prst="rect">
            <a:avLst/>
          </a:prstGeom>
        </p:spPr>
      </p:pic>
    </p:spTree>
    <p:extLst>
      <p:ext uri="{BB962C8B-B14F-4D97-AF65-F5344CB8AC3E}">
        <p14:creationId xmlns:p14="http://schemas.microsoft.com/office/powerpoint/2010/main" val="33080178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59EF30C2-29AC-4A0D-BC0A-A679CF113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3">
            <a:extLst>
              <a:ext uri="{FF2B5EF4-FFF2-40B4-BE49-F238E27FC236}">
                <a16:creationId xmlns:a16="http://schemas.microsoft.com/office/drawing/2014/main" id="{9C682A1A-5B2D-4111-BBD6-62016563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00500" y="1087403"/>
            <a:ext cx="8191500" cy="5770597"/>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D5D5842A-9A7D-4099-B2EC-D3674A461F1A}"/>
              </a:ext>
            </a:extLst>
          </p:cNvPr>
          <p:cNvSpPr>
            <a:spLocks noGrp="1"/>
          </p:cNvSpPr>
          <p:nvPr>
            <p:ph type="title"/>
          </p:nvPr>
        </p:nvSpPr>
        <p:spPr>
          <a:xfrm>
            <a:off x="5093520" y="2744662"/>
            <a:ext cx="6589707" cy="2387600"/>
          </a:xfrm>
        </p:spPr>
        <p:txBody>
          <a:bodyPr vert="horz" lIns="91440" tIns="45720" rIns="91440" bIns="45720" rtlCol="0" anchor="b">
            <a:normAutofit/>
          </a:bodyPr>
          <a:lstStyle/>
          <a:p>
            <a:pPr algn="r"/>
            <a:r>
              <a:rPr lang="en-US" sz="6000" kern="1200">
                <a:solidFill>
                  <a:srgbClr val="FFFFFF"/>
                </a:solidFill>
                <a:latin typeface="+mj-lt"/>
                <a:ea typeface="+mj-ea"/>
                <a:cs typeface="+mj-cs"/>
              </a:rPr>
              <a:t>GRAZIE PER L’ATTENZIONE</a:t>
            </a:r>
          </a:p>
        </p:txBody>
      </p:sp>
      <p:cxnSp>
        <p:nvCxnSpPr>
          <p:cNvPr id="18" name="Straight Connector 17">
            <a:extLst>
              <a:ext uri="{FF2B5EF4-FFF2-40B4-BE49-F238E27FC236}">
                <a16:creationId xmlns:a16="http://schemas.microsoft.com/office/drawing/2014/main" id="{266A0658-1CC4-4B0D-AAB7-A702286AF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241" y="183933"/>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0" name="Freeform: Shape 19">
            <a:extLst>
              <a:ext uri="{FF2B5EF4-FFF2-40B4-BE49-F238E27FC236}">
                <a16:creationId xmlns:a16="http://schemas.microsoft.com/office/drawing/2014/main" id="{A04F1504-431A-4D86-9091-AE7E4B3337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2348" y="1"/>
            <a:ext cx="2279742" cy="1267785"/>
          </a:xfrm>
          <a:custGeom>
            <a:avLst/>
            <a:gdLst>
              <a:gd name="connsiteX0" fmla="*/ 0 w 2279742"/>
              <a:gd name="connsiteY0" fmla="*/ 0 h 1267785"/>
              <a:gd name="connsiteX1" fmla="*/ 138700 w 2279742"/>
              <a:gd name="connsiteY1" fmla="*/ 0 h 1267785"/>
              <a:gd name="connsiteX2" fmla="*/ 138700 w 2279742"/>
              <a:gd name="connsiteY2" fmla="*/ 1078193 h 1267785"/>
              <a:gd name="connsiteX3" fmla="*/ 2002733 w 2279742"/>
              <a:gd name="connsiteY3" fmla="*/ 0 h 1267785"/>
              <a:gd name="connsiteX4" fmla="*/ 2279742 w 2279742"/>
              <a:gd name="connsiteY4" fmla="*/ 0 h 1267785"/>
              <a:gd name="connsiteX5" fmla="*/ 104026 w 2279742"/>
              <a:gd name="connsiteY5" fmla="*/ 1258503 h 1267785"/>
              <a:gd name="connsiteX6" fmla="*/ 69351 w 2279742"/>
              <a:gd name="connsiteY6" fmla="*/ 1267785 h 1267785"/>
              <a:gd name="connsiteX7" fmla="*/ 0 w 2279742"/>
              <a:gd name="connsiteY7" fmla="*/ 1198436 h 126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9742" h="1267785">
                <a:moveTo>
                  <a:pt x="0" y="0"/>
                </a:moveTo>
                <a:lnTo>
                  <a:pt x="138700" y="0"/>
                </a:lnTo>
                <a:lnTo>
                  <a:pt x="138700" y="1078193"/>
                </a:lnTo>
                <a:lnTo>
                  <a:pt x="2002733" y="0"/>
                </a:lnTo>
                <a:lnTo>
                  <a:pt x="2279742" y="0"/>
                </a:lnTo>
                <a:lnTo>
                  <a:pt x="104026" y="1258503"/>
                </a:lnTo>
                <a:cubicBezTo>
                  <a:pt x="93484" y="1264595"/>
                  <a:pt x="81523" y="1267796"/>
                  <a:pt x="69351" y="1267785"/>
                </a:cubicBezTo>
                <a:cubicBezTo>
                  <a:pt x="31049" y="1267785"/>
                  <a:pt x="0" y="1236737"/>
                  <a:pt x="0" y="1198436"/>
                </a:cubicBezTo>
                <a:close/>
              </a:path>
            </a:pathLst>
          </a:custGeom>
          <a:solidFill>
            <a:schemeClr val="accent6"/>
          </a:solid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EA804283-B929-4503-802F-4585376E2B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Oval 23">
            <a:extLst>
              <a:ext uri="{FF2B5EF4-FFF2-40B4-BE49-F238E27FC236}">
                <a16:creationId xmlns:a16="http://schemas.microsoft.com/office/drawing/2014/main" id="{AD3811F5-514E-49A4-B382-673ED228A4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69044" y="514898"/>
            <a:ext cx="2393351" cy="23284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067AD921-1CEE-4C1B-9AA3-C66D908DD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49740"/>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8" name="Arc 27">
            <a:extLst>
              <a:ext uri="{FF2B5EF4-FFF2-40B4-BE49-F238E27FC236}">
                <a16:creationId xmlns:a16="http://schemas.microsoft.com/office/drawing/2014/main" id="{C36A08F5-3B56-47C5-A371-9187BE56E1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39683" y="4203427"/>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9498503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A867D85E-61C7-4D00-BB5F-D6CD58C7FE0C}"/>
              </a:ext>
            </a:extLst>
          </p:cNvPr>
          <p:cNvSpPr>
            <a:spLocks noGrp="1"/>
          </p:cNvSpPr>
          <p:nvPr>
            <p:ph type="title"/>
          </p:nvPr>
        </p:nvSpPr>
        <p:spPr>
          <a:xfrm>
            <a:off x="635000" y="640823"/>
            <a:ext cx="3418659" cy="5583148"/>
          </a:xfrm>
        </p:spPr>
        <p:txBody>
          <a:bodyPr anchor="ctr">
            <a:normAutofit/>
          </a:bodyPr>
          <a:lstStyle/>
          <a:p>
            <a:r>
              <a:rPr lang="it-IT" sz="3400" dirty="0"/>
              <a:t>PER INFORMAZIONI E CONTATTI</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Segnaposto contenuto 2">
            <a:extLst>
              <a:ext uri="{FF2B5EF4-FFF2-40B4-BE49-F238E27FC236}">
                <a16:creationId xmlns:a16="http://schemas.microsoft.com/office/drawing/2014/main" id="{11DABDE8-8384-45E1-B4EE-B854CED4E08A}"/>
              </a:ext>
            </a:extLst>
          </p:cNvPr>
          <p:cNvGraphicFramePr>
            <a:graphicFrameLocks noGrp="1"/>
          </p:cNvGraphicFramePr>
          <p:nvPr>
            <p:ph idx="1"/>
            <p:extLst>
              <p:ext uri="{D42A27DB-BD31-4B8C-83A1-F6EECF244321}">
                <p14:modId xmlns:p14="http://schemas.microsoft.com/office/powerpoint/2010/main" val="608586012"/>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57777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5" name="Rectangle 45">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56" name="Freeform: Shape 47">
            <a:extLst>
              <a:ext uri="{FF2B5EF4-FFF2-40B4-BE49-F238E27FC236}">
                <a16:creationId xmlns:a16="http://schemas.microsoft.com/office/drawing/2014/main" id="{072DC3EE-C469-49E0-A83D-CA3BE525C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644774" y="0"/>
            <a:ext cx="9547224" cy="6858000"/>
          </a:xfrm>
          <a:custGeom>
            <a:avLst/>
            <a:gdLst>
              <a:gd name="connsiteX0" fmla="*/ 7924201 w 9547224"/>
              <a:gd name="connsiteY0" fmla="*/ 0 h 6858000"/>
              <a:gd name="connsiteX1" fmla="*/ 6830968 w 9547224"/>
              <a:gd name="connsiteY1" fmla="*/ 0 h 6858000"/>
              <a:gd name="connsiteX2" fmla="*/ 6514769 w 9547224"/>
              <a:gd name="connsiteY2" fmla="*/ 0 h 6858000"/>
              <a:gd name="connsiteX3" fmla="*/ 6050802 w 9547224"/>
              <a:gd name="connsiteY3" fmla="*/ 0 h 6858000"/>
              <a:gd name="connsiteX4" fmla="*/ 4341273 w 9547224"/>
              <a:gd name="connsiteY4" fmla="*/ 0 h 6858000"/>
              <a:gd name="connsiteX5" fmla="*/ 0 w 9547224"/>
              <a:gd name="connsiteY5" fmla="*/ 0 h 6858000"/>
              <a:gd name="connsiteX6" fmla="*/ 0 w 9547224"/>
              <a:gd name="connsiteY6" fmla="*/ 6858000 h 6858000"/>
              <a:gd name="connsiteX7" fmla="*/ 4341273 w 9547224"/>
              <a:gd name="connsiteY7" fmla="*/ 6858000 h 6858000"/>
              <a:gd name="connsiteX8" fmla="*/ 6050802 w 9547224"/>
              <a:gd name="connsiteY8" fmla="*/ 6858000 h 6858000"/>
              <a:gd name="connsiteX9" fmla="*/ 6514769 w 9547224"/>
              <a:gd name="connsiteY9" fmla="*/ 6858000 h 6858000"/>
              <a:gd name="connsiteX10" fmla="*/ 6830968 w 9547224"/>
              <a:gd name="connsiteY10" fmla="*/ 6858000 h 6858000"/>
              <a:gd name="connsiteX11" fmla="*/ 7044470 w 9547224"/>
              <a:gd name="connsiteY11" fmla="*/ 6858000 h 6858000"/>
              <a:gd name="connsiteX12" fmla="*/ 7156226 w 9547224"/>
              <a:gd name="connsiteY12" fmla="*/ 6780599 h 6858000"/>
              <a:gd name="connsiteX13" fmla="*/ 7672874 w 9547224"/>
              <a:gd name="connsiteY13" fmla="*/ 6374814 h 6858000"/>
              <a:gd name="connsiteX14" fmla="*/ 9547224 w 9547224"/>
              <a:gd name="connsiteY14" fmla="*/ 3621656 h 6858000"/>
              <a:gd name="connsiteX15" fmla="*/ 7946325 w 9547224"/>
              <a:gd name="connsiteY15"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47224" h="6858000">
                <a:moveTo>
                  <a:pt x="7924201" y="0"/>
                </a:moveTo>
                <a:lnTo>
                  <a:pt x="6830968" y="0"/>
                </a:lnTo>
                <a:lnTo>
                  <a:pt x="6514769" y="0"/>
                </a:lnTo>
                <a:lnTo>
                  <a:pt x="6050802" y="0"/>
                </a:lnTo>
                <a:lnTo>
                  <a:pt x="4341273" y="0"/>
                </a:lnTo>
                <a:lnTo>
                  <a:pt x="0" y="0"/>
                </a:lnTo>
                <a:lnTo>
                  <a:pt x="0" y="6858000"/>
                </a:lnTo>
                <a:lnTo>
                  <a:pt x="4341273" y="6858000"/>
                </a:lnTo>
                <a:lnTo>
                  <a:pt x="6050802" y="6858000"/>
                </a:lnTo>
                <a:lnTo>
                  <a:pt x="6514769" y="6858000"/>
                </a:lnTo>
                <a:lnTo>
                  <a:pt x="6830968" y="6858000"/>
                </a:lnTo>
                <a:lnTo>
                  <a:pt x="7044470" y="6858000"/>
                </a:lnTo>
                <a:lnTo>
                  <a:pt x="7156226" y="6780599"/>
                </a:lnTo>
                <a:cubicBezTo>
                  <a:pt x="7330044" y="6653108"/>
                  <a:pt x="7500671" y="6515397"/>
                  <a:pt x="7672874" y="6374814"/>
                </a:cubicBezTo>
                <a:cubicBezTo>
                  <a:pt x="8618499" y="5602839"/>
                  <a:pt x="9547224" y="4969131"/>
                  <a:pt x="9547224" y="3621656"/>
                </a:cubicBezTo>
                <a:cubicBezTo>
                  <a:pt x="9547224" y="2093192"/>
                  <a:pt x="8973488" y="754641"/>
                  <a:pt x="7946325" y="14997"/>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7" name="Freeform: Shape 49">
            <a:extLst>
              <a:ext uri="{FF2B5EF4-FFF2-40B4-BE49-F238E27FC236}">
                <a16:creationId xmlns:a16="http://schemas.microsoft.com/office/drawing/2014/main" id="{8DBEAE55-3EA1-41D7-A212-5F7D8986C1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212206"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8" name="Freeform: Shape 51">
            <a:extLst>
              <a:ext uri="{FF2B5EF4-FFF2-40B4-BE49-F238E27FC236}">
                <a16:creationId xmlns:a16="http://schemas.microsoft.com/office/drawing/2014/main" id="{CFC5F0E7-644F-4101-BE72-12825CF537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17551"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Segnaposto contenuto 4">
            <a:extLst>
              <a:ext uri="{FF2B5EF4-FFF2-40B4-BE49-F238E27FC236}">
                <a16:creationId xmlns:a16="http://schemas.microsoft.com/office/drawing/2014/main" id="{F7EBE340-DE9B-4650-ADF2-9CE045340EB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84476" y="1373141"/>
            <a:ext cx="6953541" cy="4667534"/>
          </a:xfrm>
          <a:prstGeom prst="rect">
            <a:avLst/>
          </a:prstGeom>
        </p:spPr>
      </p:pic>
    </p:spTree>
    <p:extLst>
      <p:ext uri="{BB962C8B-B14F-4D97-AF65-F5344CB8AC3E}">
        <p14:creationId xmlns:p14="http://schemas.microsoft.com/office/powerpoint/2010/main" val="2787212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0E91F5CA-B392-444C-88E3-BF5BAAEBDE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459807F-B6FA-44D3-9A53-C55B6B5688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12192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AF5ADD36-AA9A-4A88-AFFF-42D71B136E5D}"/>
              </a:ext>
            </a:extLst>
          </p:cNvPr>
          <p:cNvSpPr>
            <a:spLocks noGrp="1"/>
          </p:cNvSpPr>
          <p:nvPr>
            <p:ph type="title"/>
          </p:nvPr>
        </p:nvSpPr>
        <p:spPr>
          <a:xfrm>
            <a:off x="128589" y="5279510"/>
            <a:ext cx="11858624" cy="1364177"/>
          </a:xfrm>
        </p:spPr>
        <p:txBody>
          <a:bodyPr vert="horz" lIns="91440" tIns="45720" rIns="91440" bIns="45720" rtlCol="0" anchor="b">
            <a:normAutofit/>
          </a:bodyPr>
          <a:lstStyle/>
          <a:p>
            <a:pPr algn="ctr"/>
            <a:r>
              <a:rPr lang="en-US" sz="3600" dirty="0">
                <a:solidFill>
                  <a:schemeClr val="tx1">
                    <a:lumMod val="85000"/>
                    <a:lumOff val="15000"/>
                  </a:schemeClr>
                </a:solidFill>
              </a:rPr>
              <a:t>Da </a:t>
            </a:r>
            <a:r>
              <a:rPr lang="en-US" sz="3600" dirty="0" err="1">
                <a:solidFill>
                  <a:schemeClr val="tx1">
                    <a:lumMod val="85000"/>
                    <a:lumOff val="15000"/>
                  </a:schemeClr>
                </a:solidFill>
              </a:rPr>
              <a:t>DepurArt</a:t>
            </a:r>
            <a:r>
              <a:rPr lang="en-US" sz="3600" dirty="0">
                <a:solidFill>
                  <a:schemeClr val="tx1">
                    <a:lumMod val="85000"/>
                    <a:lumOff val="15000"/>
                  </a:schemeClr>
                </a:solidFill>
              </a:rPr>
              <a:t> Lab Gallery al MAF – Museo </a:t>
            </a:r>
            <a:r>
              <a:rPr lang="en-US" sz="3600" dirty="0" err="1">
                <a:solidFill>
                  <a:schemeClr val="tx1">
                    <a:lumMod val="85000"/>
                    <a:lumOff val="15000"/>
                  </a:schemeClr>
                </a:solidFill>
              </a:rPr>
              <a:t>Acqua</a:t>
            </a:r>
            <a:r>
              <a:rPr lang="en-US" sz="3600" dirty="0">
                <a:solidFill>
                  <a:schemeClr val="tx1">
                    <a:lumMod val="85000"/>
                    <a:lumOff val="15000"/>
                  </a:schemeClr>
                </a:solidFill>
              </a:rPr>
              <a:t> Franca: </a:t>
            </a:r>
            <a:br>
              <a:rPr lang="en-US" sz="3600" dirty="0">
                <a:solidFill>
                  <a:schemeClr val="tx1">
                    <a:lumMod val="85000"/>
                    <a:lumOff val="15000"/>
                  </a:schemeClr>
                </a:solidFill>
              </a:rPr>
            </a:br>
            <a:r>
              <a:rPr lang="en-US" sz="3600" dirty="0" err="1">
                <a:solidFill>
                  <a:schemeClr val="tx1">
                    <a:lumMod val="85000"/>
                    <a:lumOff val="15000"/>
                  </a:schemeClr>
                </a:solidFill>
              </a:rPr>
              <a:t>l’inizio</a:t>
            </a:r>
            <a:r>
              <a:rPr lang="en-US" sz="3600" dirty="0">
                <a:solidFill>
                  <a:schemeClr val="tx1">
                    <a:lumMod val="85000"/>
                    <a:lumOff val="15000"/>
                  </a:schemeClr>
                </a:solidFill>
              </a:rPr>
              <a:t> di un </a:t>
            </a:r>
            <a:r>
              <a:rPr lang="en-US" sz="3600" dirty="0" err="1">
                <a:solidFill>
                  <a:schemeClr val="tx1">
                    <a:lumMod val="85000"/>
                    <a:lumOff val="15000"/>
                  </a:schemeClr>
                </a:solidFill>
              </a:rPr>
              <a:t>cantiere</a:t>
            </a:r>
            <a:r>
              <a:rPr lang="en-US" sz="3600" dirty="0">
                <a:solidFill>
                  <a:schemeClr val="tx1">
                    <a:lumMod val="85000"/>
                    <a:lumOff val="15000"/>
                  </a:schemeClr>
                </a:solidFill>
              </a:rPr>
              <a:t> </a:t>
            </a:r>
            <a:r>
              <a:rPr lang="en-US" sz="3600" dirty="0" err="1">
                <a:solidFill>
                  <a:schemeClr val="tx1">
                    <a:lumMod val="85000"/>
                    <a:lumOff val="15000"/>
                  </a:schemeClr>
                </a:solidFill>
              </a:rPr>
              <a:t>d’arte</a:t>
            </a:r>
            <a:r>
              <a:rPr lang="en-US" sz="3600" dirty="0">
                <a:solidFill>
                  <a:schemeClr val="tx1">
                    <a:lumMod val="85000"/>
                    <a:lumOff val="15000"/>
                  </a:schemeClr>
                </a:solidFill>
              </a:rPr>
              <a:t> in </a:t>
            </a:r>
            <a:r>
              <a:rPr lang="en-US" sz="3600" dirty="0" err="1">
                <a:solidFill>
                  <a:schemeClr val="tx1">
                    <a:lumMod val="85000"/>
                    <a:lumOff val="15000"/>
                  </a:schemeClr>
                </a:solidFill>
              </a:rPr>
              <a:t>divenire</a:t>
            </a:r>
            <a:endParaRPr lang="en-US" sz="3600" dirty="0">
              <a:solidFill>
                <a:schemeClr val="tx1">
                  <a:lumMod val="85000"/>
                  <a:lumOff val="15000"/>
                </a:schemeClr>
              </a:solidFill>
            </a:endParaRPr>
          </a:p>
        </p:txBody>
      </p:sp>
      <p:pic>
        <p:nvPicPr>
          <p:cNvPr id="9" name="Segnaposto contenuto 8" descr="Immagine che contiene erba, cielo, esterni, rotaie&#10;&#10;Descrizione generata automaticamente">
            <a:extLst>
              <a:ext uri="{FF2B5EF4-FFF2-40B4-BE49-F238E27FC236}">
                <a16:creationId xmlns:a16="http://schemas.microsoft.com/office/drawing/2014/main" id="{55752CE2-C291-4161-803F-2E843968E9B1}"/>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79" cy="5886523"/>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Tree>
    <p:extLst>
      <p:ext uri="{BB962C8B-B14F-4D97-AF65-F5344CB8AC3E}">
        <p14:creationId xmlns:p14="http://schemas.microsoft.com/office/powerpoint/2010/main" val="4287779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Segnaposto contenuto 10" descr="Immagine che contiene erba, esterni, cielo, strada&#10;&#10;Descrizione generata automaticamente">
            <a:extLst>
              <a:ext uri="{FF2B5EF4-FFF2-40B4-BE49-F238E27FC236}">
                <a16:creationId xmlns:a16="http://schemas.microsoft.com/office/drawing/2014/main" id="{1987F8CC-F805-4DBC-82CD-6FF240484E75}"/>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9" name="Rectangle 3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olo 2">
            <a:extLst>
              <a:ext uri="{FF2B5EF4-FFF2-40B4-BE49-F238E27FC236}">
                <a16:creationId xmlns:a16="http://schemas.microsoft.com/office/drawing/2014/main" id="{6B8C2B4A-C516-46E9-96AE-79D99C9068B3}"/>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br>
              <a:rPr lang="it-IT" sz="3600" b="1" dirty="0">
                <a:solidFill>
                  <a:schemeClr val="tx1">
                    <a:lumMod val="95000"/>
                  </a:schemeClr>
                </a:solidFill>
              </a:rPr>
            </a:br>
            <a:br>
              <a:rPr lang="it-IT" sz="3600" b="1" dirty="0">
                <a:solidFill>
                  <a:schemeClr val="tx1">
                    <a:lumMod val="95000"/>
                  </a:schemeClr>
                </a:solidFill>
              </a:rPr>
            </a:br>
            <a:r>
              <a:rPr lang="it-IT" sz="2000" dirty="0">
                <a:solidFill>
                  <a:schemeClr val="tx1">
                    <a:lumMod val="95000"/>
                  </a:schemeClr>
                </a:solidFill>
              </a:rPr>
              <a:t>2011 Inaugurazione del progetto </a:t>
            </a:r>
            <a:r>
              <a:rPr lang="it-IT" sz="2000" dirty="0" err="1">
                <a:solidFill>
                  <a:schemeClr val="tx1">
                    <a:lumMod val="95000"/>
                  </a:schemeClr>
                </a:solidFill>
              </a:rPr>
              <a:t>DepurArt</a:t>
            </a:r>
            <a:r>
              <a:rPr lang="it-IT" sz="2000" dirty="0">
                <a:solidFill>
                  <a:schemeClr val="tx1">
                    <a:lumMod val="95000"/>
                  </a:schemeClr>
                </a:solidFill>
              </a:rPr>
              <a:t> Lab Gallery poi sviluppatosi in MAF – Museo Acqua Franca</a:t>
            </a:r>
            <a:br>
              <a:rPr lang="it-IT" sz="2000" dirty="0">
                <a:solidFill>
                  <a:schemeClr val="tx1">
                    <a:lumMod val="95000"/>
                  </a:schemeClr>
                </a:solidFill>
              </a:rPr>
            </a:br>
            <a:r>
              <a:rPr lang="it-IT" sz="2000" dirty="0">
                <a:solidFill>
                  <a:schemeClr val="tx1">
                    <a:lumMod val="95000"/>
                  </a:schemeClr>
                </a:solidFill>
              </a:rPr>
              <a:t>«</a:t>
            </a:r>
            <a:r>
              <a:rPr lang="it-IT" sz="2000" dirty="0" err="1">
                <a:solidFill>
                  <a:schemeClr val="tx1">
                    <a:lumMod val="95000"/>
                  </a:schemeClr>
                </a:solidFill>
              </a:rPr>
              <a:t>Ortociclo</a:t>
            </a:r>
            <a:r>
              <a:rPr lang="it-IT" sz="2000" dirty="0">
                <a:solidFill>
                  <a:schemeClr val="tx1">
                    <a:lumMod val="95000"/>
                  </a:schemeClr>
                </a:solidFill>
              </a:rPr>
              <a:t>» dell’artista Vito Romanazzi</a:t>
            </a:r>
            <a:br>
              <a:rPr lang="it-IT" sz="2000" b="1" dirty="0">
                <a:solidFill>
                  <a:schemeClr val="tx1">
                    <a:lumMod val="95000"/>
                  </a:schemeClr>
                </a:solidFill>
              </a:rPr>
            </a:br>
            <a:br>
              <a:rPr lang="it-IT" sz="3600" b="1" dirty="0">
                <a:solidFill>
                  <a:schemeClr val="tx1">
                    <a:lumMod val="95000"/>
                  </a:schemeClr>
                </a:solidFill>
              </a:rPr>
            </a:br>
            <a:endParaRPr lang="en-US" sz="3600" dirty="0">
              <a:solidFill>
                <a:schemeClr val="tx1">
                  <a:lumMod val="85000"/>
                  <a:lumOff val="15000"/>
                </a:schemeClr>
              </a:solidFill>
            </a:endParaRPr>
          </a:p>
        </p:txBody>
      </p:sp>
      <p:cxnSp>
        <p:nvCxnSpPr>
          <p:cNvPr id="41" name="Straight Connector 4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4033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egnaposto contenuto 4" descr="Immagine che contiene erba, esterni, albero, cielo&#10;&#10;Descrizione generata automaticamente">
            <a:extLst>
              <a:ext uri="{FF2B5EF4-FFF2-40B4-BE49-F238E27FC236}">
                <a16:creationId xmlns:a16="http://schemas.microsoft.com/office/drawing/2014/main" id="{3E9CF6F6-D232-4353-AC1E-04AAB9420E6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1A49A19A-7828-4010-8B9A-4D4668D46BC9}"/>
              </a:ext>
            </a:extLst>
          </p:cNvPr>
          <p:cNvSpPr>
            <a:spLocks noGrp="1"/>
          </p:cNvSpPr>
          <p:nvPr>
            <p:ph type="title"/>
          </p:nvPr>
        </p:nvSpPr>
        <p:spPr>
          <a:xfrm>
            <a:off x="523875" y="5317240"/>
            <a:ext cx="11210925" cy="744836"/>
          </a:xfrm>
        </p:spPr>
        <p:txBody>
          <a:bodyPr vert="horz" lIns="91440" tIns="45720" rIns="91440" bIns="45720" rtlCol="0" anchor="ctr">
            <a:noAutofit/>
          </a:bodyPr>
          <a:lstStyle/>
          <a:p>
            <a:pPr algn="ctr"/>
            <a:r>
              <a:rPr lang="en-US" sz="2400" dirty="0">
                <a:solidFill>
                  <a:schemeClr val="tx1">
                    <a:lumMod val="85000"/>
                    <a:lumOff val="15000"/>
                  </a:schemeClr>
                </a:solidFill>
              </a:rPr>
              <a:t>13 </a:t>
            </a:r>
            <a:r>
              <a:rPr lang="en-US" sz="2400" dirty="0" err="1">
                <a:solidFill>
                  <a:schemeClr val="tx1">
                    <a:lumMod val="85000"/>
                    <a:lumOff val="15000"/>
                  </a:schemeClr>
                </a:solidFill>
              </a:rPr>
              <a:t>novembre</a:t>
            </a:r>
            <a:r>
              <a:rPr lang="en-US" sz="2400" dirty="0">
                <a:solidFill>
                  <a:schemeClr val="tx1">
                    <a:lumMod val="85000"/>
                    <a:lumOff val="15000"/>
                  </a:schemeClr>
                </a:solidFill>
              </a:rPr>
              <a:t> 2013: la prima </a:t>
            </a:r>
            <a:r>
              <a:rPr lang="en-US" sz="2400" dirty="0" err="1">
                <a:solidFill>
                  <a:schemeClr val="tx1">
                    <a:lumMod val="85000"/>
                    <a:lumOff val="15000"/>
                  </a:schemeClr>
                </a:solidFill>
              </a:rPr>
              <a:t>Semina</a:t>
            </a:r>
            <a:r>
              <a:rPr lang="en-US" sz="2400" dirty="0">
                <a:solidFill>
                  <a:schemeClr val="tx1">
                    <a:lumMod val="85000"/>
                    <a:lumOff val="15000"/>
                  </a:schemeClr>
                </a:solidFill>
              </a:rPr>
              <a:t> </a:t>
            </a:r>
            <a:r>
              <a:rPr lang="en-US" sz="2400" dirty="0" err="1">
                <a:solidFill>
                  <a:schemeClr val="tx1">
                    <a:lumMod val="85000"/>
                    <a:lumOff val="15000"/>
                  </a:schemeClr>
                </a:solidFill>
              </a:rPr>
              <a:t>d’Arte</a:t>
            </a:r>
            <a:r>
              <a:rPr lang="en-US" sz="2400" dirty="0">
                <a:solidFill>
                  <a:schemeClr val="tx1">
                    <a:lumMod val="85000"/>
                    <a:lumOff val="15000"/>
                  </a:schemeClr>
                </a:solidFill>
              </a:rPr>
              <a:t> al </a:t>
            </a:r>
            <a:r>
              <a:rPr lang="en-US" sz="2400" dirty="0" err="1">
                <a:solidFill>
                  <a:schemeClr val="tx1">
                    <a:lumMod val="85000"/>
                    <a:lumOff val="15000"/>
                  </a:schemeClr>
                </a:solidFill>
              </a:rPr>
              <a:t>Depuratore</a:t>
            </a:r>
            <a:r>
              <a:rPr lang="en-US" sz="2400" dirty="0">
                <a:solidFill>
                  <a:schemeClr val="tx1">
                    <a:lumMod val="85000"/>
                    <a:lumOff val="15000"/>
                  </a:schemeClr>
                </a:solidFill>
              </a:rPr>
              <a:t> di Milano Nosedo. Il </a:t>
            </a:r>
            <a:r>
              <a:rPr lang="en-US" sz="2400" dirty="0" err="1">
                <a:solidFill>
                  <a:schemeClr val="tx1">
                    <a:lumMod val="85000"/>
                    <a:lumOff val="15000"/>
                  </a:schemeClr>
                </a:solidFill>
              </a:rPr>
              <a:t>Presidente</a:t>
            </a:r>
            <a:r>
              <a:rPr lang="en-US" sz="2400" dirty="0">
                <a:solidFill>
                  <a:schemeClr val="tx1">
                    <a:lumMod val="85000"/>
                    <a:lumOff val="15000"/>
                  </a:schemeClr>
                </a:solidFill>
              </a:rPr>
              <a:t> di </a:t>
            </a:r>
            <a:r>
              <a:rPr lang="en-US" sz="2400" dirty="0" err="1">
                <a:solidFill>
                  <a:schemeClr val="tx1">
                    <a:lumMod val="85000"/>
                    <a:lumOff val="15000"/>
                  </a:schemeClr>
                </a:solidFill>
              </a:rPr>
              <a:t>MilanoDepur</a:t>
            </a:r>
            <a:r>
              <a:rPr lang="en-US" sz="2400" dirty="0">
                <a:solidFill>
                  <a:schemeClr val="tx1">
                    <a:lumMod val="85000"/>
                    <a:lumOff val="15000"/>
                  </a:schemeClr>
                </a:solidFill>
              </a:rPr>
              <a:t> Ing. Roberto Mazzini, il </a:t>
            </a:r>
            <a:r>
              <a:rPr lang="en-US" sz="2400" dirty="0" err="1">
                <a:solidFill>
                  <a:schemeClr val="tx1">
                    <a:lumMod val="85000"/>
                    <a:lumOff val="15000"/>
                  </a:schemeClr>
                </a:solidFill>
              </a:rPr>
              <a:t>Direttore</a:t>
            </a:r>
            <a:r>
              <a:rPr lang="en-US" sz="2400" dirty="0">
                <a:solidFill>
                  <a:schemeClr val="tx1">
                    <a:lumMod val="85000"/>
                    <a:lumOff val="15000"/>
                  </a:schemeClr>
                </a:solidFill>
              </a:rPr>
              <a:t> </a:t>
            </a:r>
            <a:r>
              <a:rPr lang="en-US" sz="2400" dirty="0" err="1">
                <a:solidFill>
                  <a:schemeClr val="tx1">
                    <a:lumMod val="85000"/>
                    <a:lumOff val="15000"/>
                  </a:schemeClr>
                </a:solidFill>
              </a:rPr>
              <a:t>Artistico</a:t>
            </a:r>
            <a:r>
              <a:rPr lang="en-US" sz="2400" dirty="0">
                <a:solidFill>
                  <a:schemeClr val="tx1">
                    <a:lumMod val="85000"/>
                    <a:lumOff val="15000"/>
                  </a:schemeClr>
                </a:solidFill>
              </a:rPr>
              <a:t> Ornella Piluso in </a:t>
            </a:r>
            <a:r>
              <a:rPr lang="en-US" sz="2400" dirty="0" err="1">
                <a:solidFill>
                  <a:schemeClr val="tx1">
                    <a:lumMod val="85000"/>
                    <a:lumOff val="15000"/>
                  </a:schemeClr>
                </a:solidFill>
              </a:rPr>
              <a:t>arte</a:t>
            </a:r>
            <a:r>
              <a:rPr lang="en-US" sz="2400" dirty="0">
                <a:solidFill>
                  <a:schemeClr val="tx1">
                    <a:lumMod val="85000"/>
                    <a:lumOff val="15000"/>
                  </a:schemeClr>
                </a:solidFill>
              </a:rPr>
              <a:t> </a:t>
            </a:r>
            <a:r>
              <a:rPr lang="en-US" sz="2400" dirty="0" err="1">
                <a:solidFill>
                  <a:schemeClr val="tx1">
                    <a:lumMod val="85000"/>
                    <a:lumOff val="15000"/>
                  </a:schemeClr>
                </a:solidFill>
              </a:rPr>
              <a:t>topylabrys</a:t>
            </a:r>
            <a:endParaRPr lang="en-US" sz="2400" dirty="0">
              <a:solidFill>
                <a:schemeClr val="tx1">
                  <a:lumMod val="85000"/>
                  <a:lumOff val="15000"/>
                </a:schemeClr>
              </a:solidFill>
            </a:endParaRP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3957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Segnaposto contenuto 6" descr="Immagine che contiene erba, esterni, albero, tirando&#10;&#10;Descrizione generata automaticamente">
            <a:extLst>
              <a:ext uri="{FF2B5EF4-FFF2-40B4-BE49-F238E27FC236}">
                <a16:creationId xmlns:a16="http://schemas.microsoft.com/office/drawing/2014/main" id="{6D28E82D-ADF8-4305-9676-C93453B23347}"/>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2" name="Rectangle 11">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023A5E9-9B27-4D48-AB28-6545F111877D}"/>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pPr algn="ctr"/>
            <a:r>
              <a:rPr lang="en-US" sz="3600" dirty="0" err="1">
                <a:solidFill>
                  <a:schemeClr val="tx1">
                    <a:lumMod val="85000"/>
                    <a:lumOff val="15000"/>
                  </a:schemeClr>
                </a:solidFill>
              </a:rPr>
              <a:t>Coinvolgimento</a:t>
            </a:r>
            <a:r>
              <a:rPr lang="en-US" sz="3600" dirty="0">
                <a:solidFill>
                  <a:schemeClr val="tx1">
                    <a:lumMod val="85000"/>
                    <a:lumOff val="15000"/>
                  </a:schemeClr>
                </a:solidFill>
              </a:rPr>
              <a:t> </a:t>
            </a:r>
            <a:r>
              <a:rPr lang="en-US" sz="3600" dirty="0" err="1">
                <a:solidFill>
                  <a:schemeClr val="tx1">
                    <a:lumMod val="85000"/>
                    <a:lumOff val="15000"/>
                  </a:schemeClr>
                </a:solidFill>
              </a:rPr>
              <a:t>nelle</a:t>
            </a:r>
            <a:r>
              <a:rPr lang="en-US" sz="3600" dirty="0">
                <a:solidFill>
                  <a:schemeClr val="tx1">
                    <a:lumMod val="85000"/>
                    <a:lumOff val="15000"/>
                  </a:schemeClr>
                </a:solidFill>
              </a:rPr>
              <a:t> </a:t>
            </a:r>
            <a:r>
              <a:rPr lang="en-US" sz="3600" dirty="0" err="1">
                <a:solidFill>
                  <a:schemeClr val="tx1">
                    <a:lumMod val="85000"/>
                    <a:lumOff val="15000"/>
                  </a:schemeClr>
                </a:solidFill>
              </a:rPr>
              <a:t>attività</a:t>
            </a:r>
            <a:r>
              <a:rPr lang="en-US" sz="3600" dirty="0">
                <a:solidFill>
                  <a:schemeClr val="tx1">
                    <a:lumMod val="85000"/>
                    <a:lumOff val="15000"/>
                  </a:schemeClr>
                </a:solidFill>
              </a:rPr>
              <a:t> </a:t>
            </a:r>
            <a:r>
              <a:rPr lang="en-US" sz="3600" dirty="0" err="1">
                <a:solidFill>
                  <a:schemeClr val="tx1">
                    <a:lumMod val="85000"/>
                    <a:lumOff val="15000"/>
                  </a:schemeClr>
                </a:solidFill>
              </a:rPr>
              <a:t>delle</a:t>
            </a:r>
            <a:r>
              <a:rPr lang="en-US" sz="3600" dirty="0">
                <a:solidFill>
                  <a:schemeClr val="tx1">
                    <a:lumMod val="85000"/>
                    <a:lumOff val="15000"/>
                  </a:schemeClr>
                </a:solidFill>
              </a:rPr>
              <a:t> </a:t>
            </a:r>
            <a:r>
              <a:rPr lang="en-US" sz="3600" dirty="0" err="1">
                <a:solidFill>
                  <a:schemeClr val="tx1">
                    <a:lumMod val="85000"/>
                    <a:lumOff val="15000"/>
                  </a:schemeClr>
                </a:solidFill>
              </a:rPr>
              <a:t>maestranze</a:t>
            </a:r>
            <a:r>
              <a:rPr lang="en-US" sz="3600" dirty="0">
                <a:solidFill>
                  <a:schemeClr val="tx1">
                    <a:lumMod val="85000"/>
                    <a:lumOff val="15000"/>
                  </a:schemeClr>
                </a:solidFill>
              </a:rPr>
              <a:t> del </a:t>
            </a:r>
            <a:r>
              <a:rPr lang="en-US" sz="3600" dirty="0" err="1">
                <a:solidFill>
                  <a:schemeClr val="tx1">
                    <a:lumMod val="85000"/>
                    <a:lumOff val="15000"/>
                  </a:schemeClr>
                </a:solidFill>
              </a:rPr>
              <a:t>Depuratore</a:t>
            </a:r>
            <a:r>
              <a:rPr lang="en-US" sz="3600" dirty="0">
                <a:solidFill>
                  <a:schemeClr val="tx1">
                    <a:lumMod val="85000"/>
                    <a:lumOff val="15000"/>
                  </a:schemeClr>
                </a:solidFill>
              </a:rPr>
              <a:t> di Milano Nosedo</a:t>
            </a:r>
          </a:p>
        </p:txBody>
      </p:sp>
      <p:cxnSp>
        <p:nvCxnSpPr>
          <p:cNvPr id="14" name="Straight Connector 13">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75725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TotalTime>
  <Words>535</Words>
  <Application>Microsoft Office PowerPoint</Application>
  <PresentationFormat>Widescreen</PresentationFormat>
  <Paragraphs>43</Paragraphs>
  <Slides>41</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41</vt:i4>
      </vt:variant>
    </vt:vector>
  </HeadingPairs>
  <TitlesOfParts>
    <vt:vector size="46" baseType="lpstr">
      <vt:lpstr>Meiryo</vt:lpstr>
      <vt:lpstr>Arial</vt:lpstr>
      <vt:lpstr>Calibri</vt:lpstr>
      <vt:lpstr>Calibri Light</vt:lpstr>
      <vt:lpstr>Tema di Office</vt:lpstr>
      <vt:lpstr>MAF –  Museo Acqua Franca</vt:lpstr>
      <vt:lpstr>Arte da mangiare mangiare Arte una storia iniziata 26 anni fa presso la Società Umanitaria</vt:lpstr>
      <vt:lpstr>Presentazione standard di PowerPoint</vt:lpstr>
      <vt:lpstr>Presentazione standard di PowerPoint</vt:lpstr>
      <vt:lpstr>Presentazione standard di PowerPoint</vt:lpstr>
      <vt:lpstr>Da DepurArt Lab Gallery al MAF – Museo Acqua Franca:  l’inizio di un cantiere d’arte in divenire</vt:lpstr>
      <vt:lpstr>  2011 Inaugurazione del progetto DepurArt Lab Gallery poi sviluppatosi in MAF – Museo Acqua Franca «Ortociclo» dell’artista Vito Romanazzi  </vt:lpstr>
      <vt:lpstr>13 novembre 2013: la prima Semina d’Arte al Depuratore di Milano Nosedo. Il Presidente di MilanoDepur Ing. Roberto Mazzini, il Direttore Artistico Ornella Piluso in arte topylabrys</vt:lpstr>
      <vt:lpstr>Coinvolgimento nelle attività delle maestranze del Depuratore di Milano Nosedo</vt:lpstr>
      <vt:lpstr>Le prime sperimentazioni artistiche di laboratorio con: Isa Van Kuk, Pierluigi Meda, Franco Mazzucchelli, topylabrys</vt:lpstr>
      <vt:lpstr>Mariella Tabacco, tegi Canfari, salvatore Fiori, Studio Pace10</vt:lpstr>
      <vt:lpstr>Nel 2015 in concomitanza con EXPO la prima edizione del Festival Internazionale dei Depuratori</vt:lpstr>
      <vt:lpstr>Maria Fratelli Direzione Case Museo del Comune di Milano, _resp.cult.Consolato Ecuador_Cons.Slovenia_Console Corea_Roberto Mazzini_Ornella Piluso_Cons.Venezuela</vt:lpstr>
      <vt:lpstr>LE ATTIVITA’ MULTIDISCIPLINARI DEL MAF</vt:lpstr>
      <vt:lpstr>2011: Inaugurazione del progetto DepurArt Lab Gallery poi sviluppatosi in MAF. Concerto con musicisti rom e musicisti del Conservatorio di Milano realizzato in collaborazione con Nocetum</vt:lpstr>
      <vt:lpstr>2014: picnic d’arte al Depuratore di Milano Nosedo</vt:lpstr>
      <vt:lpstr>Spettacoli teatrali notturni fra le installazioni.  In collaborazione con Nocetum</vt:lpstr>
      <vt:lpstr>Laboratori artistici ed educativ per bambini e ragazzi</vt:lpstr>
      <vt:lpstr>Incontri e seminari con gli artisti nei luoghi del depuratore</vt:lpstr>
      <vt:lpstr>Visite guidate alle installazioni e all’impianto</vt:lpstr>
      <vt:lpstr>Performance</vt:lpstr>
      <vt:lpstr>Giornata di arte “en plein air” nel territorio</vt:lpstr>
      <vt:lpstr>Laboratori fra Arte e Alimentazione per bambini e ragazzi</vt:lpstr>
      <vt:lpstr>Laboratorio di curatela artistica</vt:lpstr>
      <vt:lpstr>IL MAF: LA COLLEZIONE D’ARTE, GLI ARTISTI E GLI OSPITI</vt:lpstr>
      <vt:lpstr>  2020 – 6° Festival Internazionale dei Depuri L’Assessore alla Mobilità del Comune di Milano Marco Granelli, il Presidente di MM Spa Simone Dragone </vt:lpstr>
      <vt:lpstr> 2020 – 6° Festival Internazionale dei Depuri L’Assessore alla Cultura del Comune di Milano Filippo Del Corno, il Presidente di Arte da mangiare mangiare Arte Vincenzo de Vera d’Aragona, il Presidente di MM Spa Simone Dragone </vt:lpstr>
      <vt:lpstr> 2020 – 6° Festival Internazionale dei Depuri L’Assessore alla Cultura del Comune di Milano Filippo Del Corno, La Presidente della Commissione Pari Opportunità del Comune di Milano Diana Alessandra De Marchi, il Direttore Artistico del MAF Ornella Piluso in arte topylabrys </vt:lpstr>
      <vt:lpstr>Paolo Carnevale “La ruota arcobaleno”</vt:lpstr>
      <vt:lpstr>Daniela Gorla “La grande madre sirena di fiume”</vt:lpstr>
      <vt:lpstr>Silvia Capiluppi “Ondubo”</vt:lpstr>
      <vt:lpstr>Lorenzo Marini “Bicchiere”</vt:lpstr>
      <vt:lpstr>Hanibal Salvaro “Piramide sociale”</vt:lpstr>
      <vt:lpstr>Caterina Borruso “Vieni, sancte Spirutus”</vt:lpstr>
      <vt:lpstr>Nazanin Farahbod “Pioggia di pietre”</vt:lpstr>
      <vt:lpstr>Studio Pace10 “Hydraulic Wood”</vt:lpstr>
      <vt:lpstr>Federico Delross “Purifying walk”</vt:lpstr>
      <vt:lpstr>Patricia Fraser “Riflessioni”</vt:lpstr>
      <vt:lpstr>topylabrys “Il ponte del talento delle donne”</vt:lpstr>
      <vt:lpstr>GRAZIE PER L’ATTENZIONE</vt:lpstr>
      <vt:lpstr>PER INFORMAZIONI E CONTATTI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 DepurArt Lab Gallery al MAF – Museo Acqua Franca:  l’inizio di un cantiere d’arte in divenire</dc:title>
  <dc:creator>Arte da mangiare</dc:creator>
  <cp:lastModifiedBy>Arte da mangiare</cp:lastModifiedBy>
  <cp:revision>5</cp:revision>
  <dcterms:created xsi:type="dcterms:W3CDTF">2022-01-28T14:24:36Z</dcterms:created>
  <dcterms:modified xsi:type="dcterms:W3CDTF">2022-02-14T11:37:51Z</dcterms:modified>
</cp:coreProperties>
</file>